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4"/>
  </p:notesMasterIdLst>
  <p:sldIdLst>
    <p:sldId id="256" r:id="rId2"/>
    <p:sldId id="258" r:id="rId3"/>
  </p:sldIdLst>
  <p:sldSz cx="12801600" cy="9601200" type="A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50"/>
    <p:restoredTop sz="96763"/>
  </p:normalViewPr>
  <p:slideViewPr>
    <p:cSldViewPr showGuides="1">
      <p:cViewPr>
        <p:scale>
          <a:sx n="100" d="100"/>
          <a:sy n="100" d="100"/>
        </p:scale>
        <p:origin x="1776" y="312"/>
      </p:cViewPr>
      <p:guideLst/>
    </p:cSldViewPr>
  </p:slideViewPr>
  <p:notesTextViewPr>
    <p:cViewPr>
      <p:scale>
        <a:sx n="1" d="1"/>
        <a:sy n="1" d="1"/>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4A6C2BDF-B728-CE4C-802B-F08349A175F4}" type="datetimeFigureOut">
              <a:rPr lang="en-US" smtClean="0"/>
              <a:t>1/6/26</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94658ED7-6D0C-BB4D-90CA-E106AC619006}" type="slidenum">
              <a:rPr lang="en-US" smtClean="0"/>
              <a:t>‹#›</a:t>
            </a:fld>
            <a:endParaRPr lang="en-US"/>
          </a:p>
        </p:txBody>
      </p:sp>
    </p:spTree>
    <p:extLst>
      <p:ext uri="{BB962C8B-B14F-4D97-AF65-F5344CB8AC3E}">
        <p14:creationId xmlns:p14="http://schemas.microsoft.com/office/powerpoint/2010/main" val="3941165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GB"/>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D440E91D-48B5-9145-87F7-373A2CC0B483}" type="datetime1">
              <a:rPr lang="en-AU"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1024585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680BD16-A89C-D24D-A4F2-B29E216A2718}" type="datetime1">
              <a:rPr lang="en-AU"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661738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F7E7E43-7BE7-5241-BD73-6FF5A4CB6781}" type="datetime1">
              <a:rPr lang="en-AU"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3519013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36067ED-107D-CD4F-B3D3-CB9994D83EC3}" type="datetime1">
              <a:rPr lang="en-AU"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738305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GB"/>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tint val="82000"/>
                  </a:schemeClr>
                </a:solidFill>
              </a:defRPr>
            </a:lvl1pPr>
            <a:lvl2pPr marL="640080" indent="0">
              <a:buNone/>
              <a:defRPr sz="2800">
                <a:solidFill>
                  <a:schemeClr val="tx1">
                    <a:tint val="82000"/>
                  </a:schemeClr>
                </a:solidFill>
              </a:defRPr>
            </a:lvl2pPr>
            <a:lvl3pPr marL="1280160" indent="0">
              <a:buNone/>
              <a:defRPr sz="2520">
                <a:solidFill>
                  <a:schemeClr val="tx1">
                    <a:tint val="82000"/>
                  </a:schemeClr>
                </a:solidFill>
              </a:defRPr>
            </a:lvl3pPr>
            <a:lvl4pPr marL="1920240" indent="0">
              <a:buNone/>
              <a:defRPr sz="2240">
                <a:solidFill>
                  <a:schemeClr val="tx1">
                    <a:tint val="82000"/>
                  </a:schemeClr>
                </a:solidFill>
              </a:defRPr>
            </a:lvl4pPr>
            <a:lvl5pPr marL="2560320" indent="0">
              <a:buNone/>
              <a:defRPr sz="2240">
                <a:solidFill>
                  <a:schemeClr val="tx1">
                    <a:tint val="82000"/>
                  </a:schemeClr>
                </a:solidFill>
              </a:defRPr>
            </a:lvl5pPr>
            <a:lvl6pPr marL="3200400" indent="0">
              <a:buNone/>
              <a:defRPr sz="2240">
                <a:solidFill>
                  <a:schemeClr val="tx1">
                    <a:tint val="82000"/>
                  </a:schemeClr>
                </a:solidFill>
              </a:defRPr>
            </a:lvl6pPr>
            <a:lvl7pPr marL="3840480" indent="0">
              <a:buNone/>
              <a:defRPr sz="2240">
                <a:solidFill>
                  <a:schemeClr val="tx1">
                    <a:tint val="82000"/>
                  </a:schemeClr>
                </a:solidFill>
              </a:defRPr>
            </a:lvl7pPr>
            <a:lvl8pPr marL="4480560" indent="0">
              <a:buNone/>
              <a:defRPr sz="2240">
                <a:solidFill>
                  <a:schemeClr val="tx1">
                    <a:tint val="82000"/>
                  </a:schemeClr>
                </a:solidFill>
              </a:defRPr>
            </a:lvl8pPr>
            <a:lvl9pPr marL="5120640" indent="0">
              <a:buNone/>
              <a:defRPr sz="224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3FABF75-46FB-1740-8A14-AC304014FBA8}" type="datetime1">
              <a:rPr lang="en-AU"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2092661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A68F459-9D58-E147-988F-A8B255715F70}" type="datetime1">
              <a:rPr lang="en-AU"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3761435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GB"/>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78928726-F0A7-9041-AD53-BB06BF8AAD7F}" type="datetime1">
              <a:rPr lang="en-AU" smtClean="0"/>
              <a:t>6/1/2026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445169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F8A3C0A1-2E3B-384E-B5F3-95462996C029}" type="datetime1">
              <a:rPr lang="en-AU" smtClean="0"/>
              <a:t>6/1/2026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316681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AA6777-EBEE-9E46-B770-CA6F2131E7C3}" type="datetime1">
              <a:rPr lang="en-AU" smtClean="0"/>
              <a:t>6/1/2026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2265752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1E503342-277B-6E49-A53D-27EA425D0326}" type="datetime1">
              <a:rPr lang="en-AU"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963600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GB"/>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54CC1615-CA7F-DB47-9745-26E7C1C933C2}" type="datetime1">
              <a:rPr lang="en-AU"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52A608-5D43-D94D-B460-A05C730E73D6}" type="slidenum">
              <a:rPr lang="en-US" smtClean="0"/>
              <a:t>‹#›</a:t>
            </a:fld>
            <a:endParaRPr lang="en-US"/>
          </a:p>
        </p:txBody>
      </p:sp>
    </p:spTree>
    <p:extLst>
      <p:ext uri="{BB962C8B-B14F-4D97-AF65-F5344CB8AC3E}">
        <p14:creationId xmlns:p14="http://schemas.microsoft.com/office/powerpoint/2010/main" val="1621847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82000"/>
                  </a:schemeClr>
                </a:solidFill>
              </a:defRPr>
            </a:lvl1pPr>
          </a:lstStyle>
          <a:p>
            <a:fld id="{C3511D78-ABDB-F540-B7F1-ECA22170293B}" type="datetime1">
              <a:rPr lang="en-AU" smtClean="0"/>
              <a:t>6/1/2026</a:t>
            </a:fld>
            <a:endParaRPr 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82000"/>
                  </a:schemeClr>
                </a:solidFill>
              </a:defRPr>
            </a:lvl1pPr>
          </a:lstStyle>
          <a:p>
            <a:fld id="{9352A608-5D43-D94D-B460-A05C730E73D6}" type="slidenum">
              <a:rPr lang="en-US" smtClean="0"/>
              <a:t>‹#›</a:t>
            </a:fld>
            <a:endParaRPr lang="en-US"/>
          </a:p>
        </p:txBody>
      </p:sp>
    </p:spTree>
    <p:extLst>
      <p:ext uri="{BB962C8B-B14F-4D97-AF65-F5344CB8AC3E}">
        <p14:creationId xmlns:p14="http://schemas.microsoft.com/office/powerpoint/2010/main" val="49992900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nbilton@csu.edu.au" TargetMode="Externa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Box 34">
            <a:extLst>
              <a:ext uri="{FF2B5EF4-FFF2-40B4-BE49-F238E27FC236}">
                <a16:creationId xmlns:a16="http://schemas.microsoft.com/office/drawing/2014/main" id="{AA67E134-32DD-2CFD-2811-9E33E428A231}"/>
              </a:ext>
            </a:extLst>
          </p:cNvPr>
          <p:cNvSpPr txBox="1"/>
          <p:nvPr/>
        </p:nvSpPr>
        <p:spPr>
          <a:xfrm>
            <a:off x="3000999" y="649605"/>
            <a:ext cx="6382773" cy="707886"/>
          </a:xfrm>
          <a:prstGeom prst="rect">
            <a:avLst/>
          </a:prstGeom>
          <a:noFill/>
        </p:spPr>
        <p:txBody>
          <a:bodyPr wrap="none" rtlCol="0">
            <a:spAutoFit/>
          </a:bodyPr>
          <a:lstStyle/>
          <a:p>
            <a:r>
              <a:rPr lang="en-US" sz="4000" dirty="0">
                <a:latin typeface="Calibri" panose="020F0502020204030204" pitchFamily="34" charset="0"/>
                <a:cs typeface="Calibri" panose="020F0502020204030204" pitchFamily="34" charset="0"/>
              </a:rPr>
              <a:t>Antibody mediated immunity.</a:t>
            </a:r>
          </a:p>
        </p:txBody>
      </p:sp>
      <p:sp>
        <p:nvSpPr>
          <p:cNvPr id="2" name="Slide Number Placeholder 1">
            <a:extLst>
              <a:ext uri="{FF2B5EF4-FFF2-40B4-BE49-F238E27FC236}">
                <a16:creationId xmlns:a16="http://schemas.microsoft.com/office/drawing/2014/main" id="{AB99DC58-8299-B53C-8033-3A0E92BE00F6}"/>
              </a:ext>
            </a:extLst>
          </p:cNvPr>
          <p:cNvSpPr>
            <a:spLocks noGrp="1"/>
          </p:cNvSpPr>
          <p:nvPr>
            <p:ph type="sldNum" sz="quarter" idx="12"/>
          </p:nvPr>
        </p:nvSpPr>
        <p:spPr/>
        <p:txBody>
          <a:bodyPr/>
          <a:lstStyle/>
          <a:p>
            <a:fld id="{9352A608-5D43-D94D-B460-A05C730E73D6}" type="slidenum">
              <a:rPr lang="en-US" smtClean="0"/>
              <a:t>1</a:t>
            </a:fld>
            <a:endParaRPr lang="en-US"/>
          </a:p>
        </p:txBody>
      </p:sp>
      <p:sp>
        <p:nvSpPr>
          <p:cNvPr id="3" name="TextBox 2">
            <a:extLst>
              <a:ext uri="{FF2B5EF4-FFF2-40B4-BE49-F238E27FC236}">
                <a16:creationId xmlns:a16="http://schemas.microsoft.com/office/drawing/2014/main" id="{53FA54C5-5FBB-2D05-1261-26AA0D27A667}"/>
              </a:ext>
            </a:extLst>
          </p:cNvPr>
          <p:cNvSpPr txBox="1"/>
          <p:nvPr/>
        </p:nvSpPr>
        <p:spPr>
          <a:xfrm>
            <a:off x="1843454" y="1737634"/>
            <a:ext cx="8697865" cy="7940635"/>
          </a:xfrm>
          <a:prstGeom prst="rect">
            <a:avLst/>
          </a:prstGeom>
          <a:noFill/>
        </p:spPr>
        <p:txBody>
          <a:bodyPr wrap="square" rtlCol="0">
            <a:spAutoFit/>
          </a:bodyPr>
          <a:lstStyle/>
          <a:p>
            <a:pPr algn="ctr"/>
            <a:r>
              <a:rPr lang="en-US" sz="2400" dirty="0">
                <a:latin typeface="Calibri" panose="020F0502020204030204" pitchFamily="34" charset="0"/>
                <a:cs typeface="Calibri" panose="020F0502020204030204" pitchFamily="34" charset="0"/>
              </a:rPr>
              <a:t>Instructions for educators</a:t>
            </a: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Print out slide 2 on A3 paper. One sheet per 4 students. </a:t>
            </a: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Step 1: The educator instructs the students to cut out all of the cards. Once the student has done this, they cut off the step portion (upper third) off each card. The students jumble them up and the reorder the steps with the images and text. Then educator shows the students the correct placement and allows the students to check their work. </a:t>
            </a: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Step 2: The educator instructs the students to now cut off all the image squares off each card (second third). The students jumble the step portion and the image portion of each card and reorder them. Leave the text portions aside for now. Then educator shows the students the correct placement and allow students to check their work. </a:t>
            </a:r>
          </a:p>
          <a:p>
            <a:r>
              <a:rPr lang="en-US" dirty="0">
                <a:latin typeface="Calibri" panose="020F0502020204030204" pitchFamily="34" charset="0"/>
                <a:cs typeface="Calibri" panose="020F0502020204030204" pitchFamily="34" charset="0"/>
              </a:rPr>
              <a:t> </a:t>
            </a:r>
          </a:p>
          <a:p>
            <a:r>
              <a:rPr lang="en-US" dirty="0">
                <a:latin typeface="Calibri" panose="020F0502020204030204" pitchFamily="34" charset="0"/>
                <a:cs typeface="Calibri" panose="020F0502020204030204" pitchFamily="34" charset="0"/>
              </a:rPr>
              <a:t>Step 3: Now the students jumble up the step portions, the image portions and the text portions all together and reorder all of that. Then educator shows the students the correct placement and allow students to check their work. </a:t>
            </a: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Say thanks by sending me a photo of your students doing this activity at </a:t>
            </a:r>
            <a:r>
              <a:rPr lang="en-US" dirty="0">
                <a:latin typeface="Calibri" panose="020F0502020204030204" pitchFamily="34" charset="0"/>
                <a:cs typeface="Calibri" panose="020F0502020204030204" pitchFamily="34" charset="0"/>
                <a:hlinkClick r:id="rId2"/>
              </a:rPr>
              <a:t>nbilton@csu.edu.au</a:t>
            </a:r>
            <a:r>
              <a:rPr lang="en-US" dirty="0">
                <a:latin typeface="Calibri" panose="020F0502020204030204" pitchFamily="34" charset="0"/>
                <a:cs typeface="Calibri" panose="020F0502020204030204" pitchFamily="34" charset="0"/>
              </a:rPr>
              <a:t>. I would love to hear from you. Please, I want to hear from you honestly. </a:t>
            </a: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pPr algn="ctr"/>
            <a:r>
              <a:rPr lang="en-US" dirty="0">
                <a:latin typeface="Calibri" panose="020F0502020204030204" pitchFamily="34" charset="0"/>
                <a:cs typeface="Calibri" panose="020F0502020204030204" pitchFamily="34" charset="0"/>
              </a:rPr>
              <a:t>Nat</a:t>
            </a: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pic>
        <p:nvPicPr>
          <p:cNvPr id="5" name="Graphic 4" descr="Badge Heart with solid fill">
            <a:extLst>
              <a:ext uri="{FF2B5EF4-FFF2-40B4-BE49-F238E27FC236}">
                <a16:creationId xmlns:a16="http://schemas.microsoft.com/office/drawing/2014/main" id="{CFE9736B-9E0D-A44C-C696-C328618E306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950750" y="8220980"/>
            <a:ext cx="450050" cy="450050"/>
          </a:xfrm>
          <a:prstGeom prst="rect">
            <a:avLst/>
          </a:prstGeom>
        </p:spPr>
      </p:pic>
    </p:spTree>
    <p:extLst>
      <p:ext uri="{BB962C8B-B14F-4D97-AF65-F5344CB8AC3E}">
        <p14:creationId xmlns:p14="http://schemas.microsoft.com/office/powerpoint/2010/main" val="3579159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89390-6E0E-7DC7-1EF3-A0AE731B460C}"/>
            </a:ext>
          </a:extLst>
        </p:cNvPr>
        <p:cNvGrpSpPr/>
        <p:nvPr/>
      </p:nvGrpSpPr>
      <p:grpSpPr>
        <a:xfrm>
          <a:off x="0" y="0"/>
          <a:ext cx="0" cy="0"/>
          <a:chOff x="0" y="0"/>
          <a:chExt cx="0" cy="0"/>
        </a:xfrm>
      </p:grpSpPr>
      <p:graphicFrame>
        <p:nvGraphicFramePr>
          <p:cNvPr id="18" name="Table 38">
            <a:extLst>
              <a:ext uri="{FF2B5EF4-FFF2-40B4-BE49-F238E27FC236}">
                <a16:creationId xmlns:a16="http://schemas.microsoft.com/office/drawing/2014/main" id="{5D245FDA-290E-661C-14F9-4702F805C335}"/>
              </a:ext>
            </a:extLst>
          </p:cNvPr>
          <p:cNvGraphicFramePr>
            <a:graphicFrameLocks noGrp="1" noChangeAspect="1"/>
          </p:cNvGraphicFramePr>
          <p:nvPr>
            <p:extLst>
              <p:ext uri="{D42A27DB-BD31-4B8C-83A1-F6EECF244321}">
                <p14:modId xmlns:p14="http://schemas.microsoft.com/office/powerpoint/2010/main" val="2481328288"/>
              </p:ext>
            </p:extLst>
          </p:nvPr>
        </p:nvGraphicFramePr>
        <p:xfrm>
          <a:off x="775175" y="525125"/>
          <a:ext cx="11520000" cy="3960000"/>
        </p:xfrm>
        <a:graphic>
          <a:graphicData uri="http://schemas.openxmlformats.org/drawingml/2006/table">
            <a:tbl>
              <a:tblPr firstRow="1" bandRow="1">
                <a:tableStyleId>{5940675A-B579-460E-94D1-54222C63F5DA}</a:tableStyleId>
              </a:tblPr>
              <a:tblGrid>
                <a:gridCol w="2880000">
                  <a:extLst>
                    <a:ext uri="{9D8B030D-6E8A-4147-A177-3AD203B41FA5}">
                      <a16:colId xmlns:a16="http://schemas.microsoft.com/office/drawing/2014/main" val="2716702805"/>
                    </a:ext>
                  </a:extLst>
                </a:gridCol>
                <a:gridCol w="2880000">
                  <a:extLst>
                    <a:ext uri="{9D8B030D-6E8A-4147-A177-3AD203B41FA5}">
                      <a16:colId xmlns:a16="http://schemas.microsoft.com/office/drawing/2014/main" val="4293001397"/>
                    </a:ext>
                  </a:extLst>
                </a:gridCol>
                <a:gridCol w="2880000">
                  <a:extLst>
                    <a:ext uri="{9D8B030D-6E8A-4147-A177-3AD203B41FA5}">
                      <a16:colId xmlns:a16="http://schemas.microsoft.com/office/drawing/2014/main" val="3749177831"/>
                    </a:ext>
                  </a:extLst>
                </a:gridCol>
                <a:gridCol w="2880000">
                  <a:extLst>
                    <a:ext uri="{9D8B030D-6E8A-4147-A177-3AD203B41FA5}">
                      <a16:colId xmlns:a16="http://schemas.microsoft.com/office/drawing/2014/main" val="3857297720"/>
                    </a:ext>
                  </a:extLst>
                </a:gridCol>
              </a:tblGrid>
              <a:tr h="742494">
                <a:tc>
                  <a:txBody>
                    <a:bodyPr/>
                    <a:lstStyle/>
                    <a:p>
                      <a:pPr algn="ctr"/>
                      <a:r>
                        <a:rPr lang="en-AU" sz="1600" dirty="0">
                          <a:latin typeface="Calibri" panose="020F0502020204030204" pitchFamily="34" charset="0"/>
                          <a:cs typeface="Calibri" panose="020F0502020204030204" pitchFamily="34" charset="0"/>
                        </a:rPr>
                        <a:t>Step 1</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600" dirty="0">
                          <a:latin typeface="Calibri" panose="020F0502020204030204" pitchFamily="34" charset="0"/>
                          <a:cs typeface="Calibri" panose="020F0502020204030204" pitchFamily="34" charset="0"/>
                        </a:rPr>
                        <a:t>Step 2</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600" dirty="0">
                          <a:latin typeface="Calibri" panose="020F0502020204030204" pitchFamily="34" charset="0"/>
                          <a:cs typeface="Calibri" panose="020F0502020204030204" pitchFamily="34" charset="0"/>
                        </a:rPr>
                        <a:t>Step 3</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600" dirty="0">
                          <a:latin typeface="Calibri" panose="020F0502020204030204" pitchFamily="34" charset="0"/>
                          <a:cs typeface="Calibri" panose="020F0502020204030204" pitchFamily="34" charset="0"/>
                        </a:rPr>
                        <a:t>Step 4</a:t>
                      </a:r>
                    </a:p>
                  </a:txBody>
                  <a:tcPr anchor="ctr"/>
                </a:tc>
                <a:extLst>
                  <a:ext uri="{0D108BD9-81ED-4DB2-BD59-A6C34878D82A}">
                    <a16:rowId xmlns:a16="http://schemas.microsoft.com/office/drawing/2014/main" val="4045014391"/>
                  </a:ext>
                </a:extLst>
              </a:tr>
              <a:tr h="2021014">
                <a:tc>
                  <a:txBody>
                    <a:bodyPr/>
                    <a:lstStyle/>
                    <a:p>
                      <a:endParaRPr lang="en-AU" sz="1600" dirty="0">
                        <a:latin typeface="Calibri" panose="020F0502020204030204" pitchFamily="34" charset="0"/>
                        <a:cs typeface="Calibri" panose="020F0502020204030204" pitchFamily="34" charset="0"/>
                      </a:endParaRPr>
                    </a:p>
                    <a:p>
                      <a:endParaRPr lang="en-AU" sz="1600" dirty="0">
                        <a:latin typeface="Calibri" panose="020F0502020204030204" pitchFamily="34" charset="0"/>
                        <a:cs typeface="Calibri" panose="020F0502020204030204" pitchFamily="34" charset="0"/>
                      </a:endParaRPr>
                    </a:p>
                    <a:p>
                      <a:endParaRPr lang="en-AU" sz="1600" dirty="0">
                        <a:latin typeface="Calibri" panose="020F0502020204030204" pitchFamily="34" charset="0"/>
                        <a:cs typeface="Calibri" panose="020F0502020204030204" pitchFamily="34" charset="0"/>
                      </a:endParaRPr>
                    </a:p>
                    <a:p>
                      <a:endParaRPr lang="en-AU" sz="1600" dirty="0">
                        <a:latin typeface="Calibri" panose="020F0502020204030204" pitchFamily="34" charset="0"/>
                        <a:cs typeface="Calibri" panose="020F0502020204030204" pitchFamily="34" charset="0"/>
                      </a:endParaRPr>
                    </a:p>
                  </a:txBody>
                  <a:tcPr/>
                </a:tc>
                <a:tc>
                  <a:txBody>
                    <a:bodyPr/>
                    <a:lstStyle/>
                    <a:p>
                      <a:endParaRPr lang="en-AU" sz="1600" dirty="0">
                        <a:latin typeface="Calibri" panose="020F0502020204030204" pitchFamily="34" charset="0"/>
                        <a:cs typeface="Calibri" panose="020F0502020204030204" pitchFamily="34" charset="0"/>
                      </a:endParaRPr>
                    </a:p>
                  </a:txBody>
                  <a:tcPr/>
                </a:tc>
                <a:tc>
                  <a:txBody>
                    <a:bodyPr/>
                    <a:lstStyle/>
                    <a:p>
                      <a:endParaRPr lang="en-AU" sz="1600" dirty="0">
                        <a:latin typeface="Calibri" panose="020F0502020204030204" pitchFamily="34" charset="0"/>
                        <a:cs typeface="Calibri" panose="020F0502020204030204" pitchFamily="34" charset="0"/>
                      </a:endParaRPr>
                    </a:p>
                  </a:txBody>
                  <a:tcPr/>
                </a:tc>
                <a:tc>
                  <a:txBody>
                    <a:bodyPr/>
                    <a:lstStyle/>
                    <a:p>
                      <a:endParaRPr lang="en-AU" sz="16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284733111"/>
                  </a:ext>
                </a:extLst>
              </a:tr>
              <a:tr h="1196492">
                <a:tc>
                  <a:txBody>
                    <a:bodyPr/>
                    <a:lstStyle/>
                    <a:p>
                      <a:pPr algn="ctr"/>
                      <a:r>
                        <a:rPr lang="en-AU" sz="1200" dirty="0">
                          <a:latin typeface="Calibri" panose="020F0502020204030204" pitchFamily="34" charset="0"/>
                          <a:cs typeface="Calibri" panose="020F0502020204030204" pitchFamily="34" charset="0"/>
                        </a:rPr>
                        <a:t>It all starts with a dendritic cell coming across a pathogen somewhere in our tissues in the fluid sitting outside of our cells.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200" dirty="0">
                          <a:latin typeface="Calibri" panose="020F0502020204030204" pitchFamily="34" charset="0"/>
                          <a:cs typeface="Calibri" panose="020F0502020204030204" pitchFamily="34" charset="0"/>
                        </a:rPr>
                        <a:t>The dendritic cell phagocytizes one of the pathogens and presents the antigen on its cell membrane.</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200" dirty="0">
                          <a:latin typeface="Calibri" panose="020F0502020204030204" pitchFamily="34" charset="0"/>
                          <a:cs typeface="Calibri" panose="020F0502020204030204" pitchFamily="34" charset="0"/>
                        </a:rPr>
                        <a:t>The dendritic cell makes its way from the tissue all the way to the nearest lymph node. </a:t>
                      </a:r>
                    </a:p>
                  </a:txBody>
                  <a:tcPr anchor="ctr"/>
                </a:tc>
                <a:tc>
                  <a:txBody>
                    <a:bodyPr/>
                    <a:lstStyle/>
                    <a:p>
                      <a:pPr marL="0" marR="0" lvl="0" indent="0" algn="ctr" defTabSz="960120" rtl="0" eaLnBrk="1" fontAlgn="auto" latinLnBrk="0" hangingPunct="1">
                        <a:lnSpc>
                          <a:spcPct val="100000"/>
                        </a:lnSpc>
                        <a:spcBef>
                          <a:spcPts val="0"/>
                        </a:spcBef>
                        <a:spcAft>
                          <a:spcPts val="0"/>
                        </a:spcAft>
                        <a:buClrTx/>
                        <a:buSzTx/>
                        <a:buFontTx/>
                        <a:buNone/>
                        <a:tabLst/>
                        <a:defRPr/>
                      </a:pPr>
                      <a:r>
                        <a:rPr lang="en-AU" sz="1200" dirty="0">
                          <a:latin typeface="Calibri" panose="020F0502020204030204" pitchFamily="34" charset="0"/>
                          <a:cs typeface="Calibri" panose="020F0502020204030204" pitchFamily="34" charset="0"/>
                        </a:rPr>
                        <a:t>In the lymph node, the dendritic cell “talks to” a cell called a Helper T Cell. The dendritic cell “tells” the Helper T cell that the infectious agent (green circle) has been infecting our fluids. </a:t>
                      </a:r>
                    </a:p>
                  </a:txBody>
                  <a:tcPr anchor="ctr"/>
                </a:tc>
                <a:extLst>
                  <a:ext uri="{0D108BD9-81ED-4DB2-BD59-A6C34878D82A}">
                    <a16:rowId xmlns:a16="http://schemas.microsoft.com/office/drawing/2014/main" val="3506985509"/>
                  </a:ext>
                </a:extLst>
              </a:tr>
            </a:tbl>
          </a:graphicData>
        </a:graphic>
      </p:graphicFrame>
      <p:graphicFrame>
        <p:nvGraphicFramePr>
          <p:cNvPr id="47" name="Table 38">
            <a:extLst>
              <a:ext uri="{FF2B5EF4-FFF2-40B4-BE49-F238E27FC236}">
                <a16:creationId xmlns:a16="http://schemas.microsoft.com/office/drawing/2014/main" id="{9AD04F02-6249-A15B-CDF2-B446F6AFEE55}"/>
              </a:ext>
            </a:extLst>
          </p:cNvPr>
          <p:cNvGraphicFramePr>
            <a:graphicFrameLocks noGrp="1" noChangeAspect="1"/>
          </p:cNvGraphicFramePr>
          <p:nvPr>
            <p:extLst>
              <p:ext uri="{D42A27DB-BD31-4B8C-83A1-F6EECF244321}">
                <p14:modId xmlns:p14="http://schemas.microsoft.com/office/powerpoint/2010/main" val="770807183"/>
              </p:ext>
            </p:extLst>
          </p:nvPr>
        </p:nvGraphicFramePr>
        <p:xfrm>
          <a:off x="775175" y="4859455"/>
          <a:ext cx="11520000" cy="3960000"/>
        </p:xfrm>
        <a:graphic>
          <a:graphicData uri="http://schemas.openxmlformats.org/drawingml/2006/table">
            <a:tbl>
              <a:tblPr firstRow="1" bandRow="1">
                <a:tableStyleId>{5940675A-B579-460E-94D1-54222C63F5DA}</a:tableStyleId>
              </a:tblPr>
              <a:tblGrid>
                <a:gridCol w="2880000">
                  <a:extLst>
                    <a:ext uri="{9D8B030D-6E8A-4147-A177-3AD203B41FA5}">
                      <a16:colId xmlns:a16="http://schemas.microsoft.com/office/drawing/2014/main" val="2716702805"/>
                    </a:ext>
                  </a:extLst>
                </a:gridCol>
                <a:gridCol w="2880000">
                  <a:extLst>
                    <a:ext uri="{9D8B030D-6E8A-4147-A177-3AD203B41FA5}">
                      <a16:colId xmlns:a16="http://schemas.microsoft.com/office/drawing/2014/main" val="4293001397"/>
                    </a:ext>
                  </a:extLst>
                </a:gridCol>
                <a:gridCol w="2880000">
                  <a:extLst>
                    <a:ext uri="{9D8B030D-6E8A-4147-A177-3AD203B41FA5}">
                      <a16:colId xmlns:a16="http://schemas.microsoft.com/office/drawing/2014/main" val="3749177831"/>
                    </a:ext>
                  </a:extLst>
                </a:gridCol>
                <a:gridCol w="2880000">
                  <a:extLst>
                    <a:ext uri="{9D8B030D-6E8A-4147-A177-3AD203B41FA5}">
                      <a16:colId xmlns:a16="http://schemas.microsoft.com/office/drawing/2014/main" val="3857297720"/>
                    </a:ext>
                  </a:extLst>
                </a:gridCol>
              </a:tblGrid>
              <a:tr h="745280">
                <a:tc>
                  <a:txBody>
                    <a:bodyPr/>
                    <a:lstStyle/>
                    <a:p>
                      <a:pPr algn="ctr"/>
                      <a:r>
                        <a:rPr lang="en-AU" sz="1600" dirty="0">
                          <a:latin typeface="Calibri" panose="020F0502020204030204" pitchFamily="34" charset="0"/>
                          <a:cs typeface="Calibri" panose="020F0502020204030204" pitchFamily="34" charset="0"/>
                        </a:rPr>
                        <a:t>Step 5</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600" dirty="0">
                          <a:latin typeface="Calibri" panose="020F0502020204030204" pitchFamily="34" charset="0"/>
                          <a:cs typeface="Calibri" panose="020F0502020204030204" pitchFamily="34" charset="0"/>
                        </a:rPr>
                        <a:t>Step 6</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600" dirty="0">
                          <a:latin typeface="Calibri" panose="020F0502020204030204" pitchFamily="34" charset="0"/>
                          <a:cs typeface="Calibri" panose="020F0502020204030204" pitchFamily="34" charset="0"/>
                        </a:rPr>
                        <a:t>Step 7</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600" dirty="0">
                          <a:latin typeface="Calibri" panose="020F0502020204030204" pitchFamily="34" charset="0"/>
                          <a:cs typeface="Calibri" panose="020F0502020204030204" pitchFamily="34" charset="0"/>
                        </a:rPr>
                        <a:t>Step 8</a:t>
                      </a:r>
                    </a:p>
                  </a:txBody>
                  <a:tcPr anchor="ctr"/>
                </a:tc>
                <a:extLst>
                  <a:ext uri="{0D108BD9-81ED-4DB2-BD59-A6C34878D82A}">
                    <a16:rowId xmlns:a16="http://schemas.microsoft.com/office/drawing/2014/main" val="4045014391"/>
                  </a:ext>
                </a:extLst>
              </a:tr>
              <a:tr h="2028613">
                <a:tc>
                  <a:txBody>
                    <a:bodyPr/>
                    <a:lstStyle/>
                    <a:p>
                      <a:endParaRPr lang="en-AU" sz="1600" dirty="0">
                        <a:latin typeface="Calibri" panose="020F0502020204030204" pitchFamily="34" charset="0"/>
                        <a:cs typeface="Calibri" panose="020F0502020204030204" pitchFamily="34" charset="0"/>
                      </a:endParaRPr>
                    </a:p>
                    <a:p>
                      <a:endParaRPr lang="en-AU" sz="1600" dirty="0">
                        <a:latin typeface="Calibri" panose="020F0502020204030204" pitchFamily="34" charset="0"/>
                        <a:cs typeface="Calibri" panose="020F0502020204030204" pitchFamily="34" charset="0"/>
                      </a:endParaRPr>
                    </a:p>
                    <a:p>
                      <a:endParaRPr lang="en-AU" sz="1600" dirty="0">
                        <a:latin typeface="Calibri" panose="020F0502020204030204" pitchFamily="34" charset="0"/>
                        <a:cs typeface="Calibri" panose="020F0502020204030204" pitchFamily="34" charset="0"/>
                      </a:endParaRPr>
                    </a:p>
                    <a:p>
                      <a:endParaRPr lang="en-AU" sz="1600" dirty="0">
                        <a:latin typeface="Calibri" panose="020F0502020204030204" pitchFamily="34" charset="0"/>
                        <a:cs typeface="Calibri" panose="020F0502020204030204" pitchFamily="34" charset="0"/>
                      </a:endParaRPr>
                    </a:p>
                  </a:txBody>
                  <a:tcPr/>
                </a:tc>
                <a:tc>
                  <a:txBody>
                    <a:bodyPr/>
                    <a:lstStyle/>
                    <a:p>
                      <a:endParaRPr lang="en-AU" sz="1600" dirty="0">
                        <a:latin typeface="Calibri" panose="020F0502020204030204" pitchFamily="34" charset="0"/>
                        <a:cs typeface="Calibri" panose="020F0502020204030204" pitchFamily="34" charset="0"/>
                      </a:endParaRPr>
                    </a:p>
                  </a:txBody>
                  <a:tcPr/>
                </a:tc>
                <a:tc>
                  <a:txBody>
                    <a:bodyPr/>
                    <a:lstStyle/>
                    <a:p>
                      <a:endParaRPr lang="en-AU" sz="1600" dirty="0">
                        <a:latin typeface="Calibri" panose="020F0502020204030204" pitchFamily="34" charset="0"/>
                        <a:cs typeface="Calibri" panose="020F0502020204030204" pitchFamily="34" charset="0"/>
                      </a:endParaRPr>
                    </a:p>
                  </a:txBody>
                  <a:tcPr/>
                </a:tc>
                <a:tc>
                  <a:txBody>
                    <a:bodyPr/>
                    <a:lstStyle/>
                    <a:p>
                      <a:endParaRPr lang="en-AU" sz="16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284733111"/>
                  </a:ext>
                </a:extLst>
              </a:tr>
              <a:tr h="1186107">
                <a:tc>
                  <a:txBody>
                    <a:bodyPr/>
                    <a:lstStyle/>
                    <a:p>
                      <a:pPr algn="ctr"/>
                      <a:r>
                        <a:rPr lang="en-AU" sz="1200" dirty="0"/>
                        <a:t>In the lymph node, the Helper T cell eventually finds the correct B cell for the job. </a:t>
                      </a:r>
                      <a:endParaRPr lang="en-AU" sz="1200" dirty="0">
                        <a:latin typeface="Calibri" panose="020F0502020204030204" pitchFamily="34" charset="0"/>
                        <a:cs typeface="Calibri" panose="020F050202020403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200" dirty="0"/>
                        <a:t>Then the Helper T cell tells the correct B cell to make copies of itself.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sz="1200" dirty="0"/>
                        <a:t>Some B cells just chill in the lymph node just in case we need them later. Other B cells start pumping out antibodies like crazy. </a:t>
                      </a:r>
                    </a:p>
                  </a:txBody>
                  <a:tcPr anchor="ctr"/>
                </a:tc>
                <a:tc>
                  <a:txBody>
                    <a:bodyPr/>
                    <a:lstStyle/>
                    <a:p>
                      <a:pPr algn="ctr"/>
                      <a:r>
                        <a:rPr lang="en-AU" sz="1200" dirty="0"/>
                        <a:t>The antibodies eventually reach the pathogen, stick to it and kill it. </a:t>
                      </a:r>
                    </a:p>
                  </a:txBody>
                  <a:tcPr anchor="ctr"/>
                </a:tc>
                <a:extLst>
                  <a:ext uri="{0D108BD9-81ED-4DB2-BD59-A6C34878D82A}">
                    <a16:rowId xmlns:a16="http://schemas.microsoft.com/office/drawing/2014/main" val="3506985509"/>
                  </a:ext>
                </a:extLst>
              </a:tr>
            </a:tbl>
          </a:graphicData>
        </a:graphic>
      </p:graphicFrame>
      <p:pic>
        <p:nvPicPr>
          <p:cNvPr id="55" name="Picture 54" descr="A diagram of a star with arrows pointing to the center&#10;&#10;AI-generated content may be incorrect.">
            <a:extLst>
              <a:ext uri="{FF2B5EF4-FFF2-40B4-BE49-F238E27FC236}">
                <a16:creationId xmlns:a16="http://schemas.microsoft.com/office/drawing/2014/main" id="{6A0D5CDD-617D-F57B-17D2-7FF3D95DC856}"/>
              </a:ext>
            </a:extLst>
          </p:cNvPr>
          <p:cNvPicPr>
            <a:picLocks noChangeAspect="1"/>
          </p:cNvPicPr>
          <p:nvPr/>
        </p:nvPicPr>
        <p:blipFill>
          <a:blip r:embed="rId2"/>
          <a:stretch>
            <a:fillRect/>
          </a:stretch>
        </p:blipFill>
        <p:spPr>
          <a:xfrm>
            <a:off x="10006601" y="1461175"/>
            <a:ext cx="2123216" cy="1652974"/>
          </a:xfrm>
          <a:prstGeom prst="rect">
            <a:avLst/>
          </a:prstGeom>
        </p:spPr>
      </p:pic>
      <p:sp>
        <p:nvSpPr>
          <p:cNvPr id="2" name="Slide Number Placeholder 1">
            <a:extLst>
              <a:ext uri="{FF2B5EF4-FFF2-40B4-BE49-F238E27FC236}">
                <a16:creationId xmlns:a16="http://schemas.microsoft.com/office/drawing/2014/main" id="{115E92FA-DB65-29A2-9863-B8685061187C}"/>
              </a:ext>
            </a:extLst>
          </p:cNvPr>
          <p:cNvSpPr>
            <a:spLocks noGrp="1"/>
          </p:cNvSpPr>
          <p:nvPr>
            <p:ph type="sldNum" sz="quarter" idx="12"/>
          </p:nvPr>
        </p:nvSpPr>
        <p:spPr/>
        <p:txBody>
          <a:bodyPr/>
          <a:lstStyle/>
          <a:p>
            <a:fld id="{9352A608-5D43-D94D-B460-A05C730E73D6}" type="slidenum">
              <a:rPr lang="en-US" smtClean="0"/>
              <a:t>2</a:t>
            </a:fld>
            <a:endParaRPr lang="en-US"/>
          </a:p>
        </p:txBody>
      </p:sp>
      <p:pic>
        <p:nvPicPr>
          <p:cNvPr id="45" name="Picture 44" descr="A star and ovals with green dots&#10;&#10;AI-generated content may be incorrect.">
            <a:extLst>
              <a:ext uri="{FF2B5EF4-FFF2-40B4-BE49-F238E27FC236}">
                <a16:creationId xmlns:a16="http://schemas.microsoft.com/office/drawing/2014/main" id="{A3AA1C47-1ABF-2821-7C84-2C87139F9A1D}"/>
              </a:ext>
            </a:extLst>
          </p:cNvPr>
          <p:cNvPicPr>
            <a:picLocks noChangeAspect="1"/>
          </p:cNvPicPr>
          <p:nvPr/>
        </p:nvPicPr>
        <p:blipFill>
          <a:blip r:embed="rId3"/>
          <a:stretch>
            <a:fillRect/>
          </a:stretch>
        </p:blipFill>
        <p:spPr>
          <a:xfrm>
            <a:off x="1368729" y="1441640"/>
            <a:ext cx="1719128" cy="1670010"/>
          </a:xfrm>
          <a:prstGeom prst="rect">
            <a:avLst/>
          </a:prstGeom>
        </p:spPr>
      </p:pic>
      <p:pic>
        <p:nvPicPr>
          <p:cNvPr id="48" name="Picture 47" descr="A blue star with a green point&#10;&#10;AI-generated content may be incorrect.">
            <a:extLst>
              <a:ext uri="{FF2B5EF4-FFF2-40B4-BE49-F238E27FC236}">
                <a16:creationId xmlns:a16="http://schemas.microsoft.com/office/drawing/2014/main" id="{1F2C4DB8-AE36-FFDD-A90C-3952EADC8C4C}"/>
              </a:ext>
            </a:extLst>
          </p:cNvPr>
          <p:cNvPicPr>
            <a:picLocks noChangeAspect="1"/>
          </p:cNvPicPr>
          <p:nvPr/>
        </p:nvPicPr>
        <p:blipFill>
          <a:blip r:embed="rId4"/>
          <a:stretch>
            <a:fillRect/>
          </a:stretch>
        </p:blipFill>
        <p:spPr>
          <a:xfrm>
            <a:off x="4261039" y="1466036"/>
            <a:ext cx="1665634" cy="1621217"/>
          </a:xfrm>
          <a:prstGeom prst="rect">
            <a:avLst/>
          </a:prstGeom>
        </p:spPr>
      </p:pic>
      <p:pic>
        <p:nvPicPr>
          <p:cNvPr id="50" name="Picture 49" descr="A logo of a person walking with a green ball&#10;&#10;AI-generated content may be incorrect.">
            <a:extLst>
              <a:ext uri="{FF2B5EF4-FFF2-40B4-BE49-F238E27FC236}">
                <a16:creationId xmlns:a16="http://schemas.microsoft.com/office/drawing/2014/main" id="{668B17EB-E365-4459-0FA1-DB8A487398E9}"/>
              </a:ext>
            </a:extLst>
          </p:cNvPr>
          <p:cNvPicPr>
            <a:picLocks noChangeAspect="1"/>
          </p:cNvPicPr>
          <p:nvPr/>
        </p:nvPicPr>
        <p:blipFill>
          <a:blip r:embed="rId5"/>
          <a:stretch>
            <a:fillRect/>
          </a:stretch>
        </p:blipFill>
        <p:spPr>
          <a:xfrm>
            <a:off x="7100475" y="1381631"/>
            <a:ext cx="1839571" cy="1705622"/>
          </a:xfrm>
          <a:prstGeom prst="rect">
            <a:avLst/>
          </a:prstGeom>
        </p:spPr>
      </p:pic>
      <p:pic>
        <p:nvPicPr>
          <p:cNvPr id="4" name="Picture 3" descr="A diagram of a cell&#10;&#10;AI-generated content may be incorrect.">
            <a:extLst>
              <a:ext uri="{FF2B5EF4-FFF2-40B4-BE49-F238E27FC236}">
                <a16:creationId xmlns:a16="http://schemas.microsoft.com/office/drawing/2014/main" id="{DB7BAAAD-2761-1278-163C-5840A27BD1F1}"/>
              </a:ext>
            </a:extLst>
          </p:cNvPr>
          <p:cNvPicPr>
            <a:picLocks noChangeAspect="1"/>
          </p:cNvPicPr>
          <p:nvPr/>
        </p:nvPicPr>
        <p:blipFill>
          <a:blip r:embed="rId6"/>
          <a:stretch>
            <a:fillRect/>
          </a:stretch>
        </p:blipFill>
        <p:spPr>
          <a:xfrm>
            <a:off x="1225886" y="5640946"/>
            <a:ext cx="1913677" cy="1971919"/>
          </a:xfrm>
          <a:prstGeom prst="rect">
            <a:avLst/>
          </a:prstGeom>
        </p:spPr>
      </p:pic>
      <p:pic>
        <p:nvPicPr>
          <p:cNvPr id="6" name="Picture 5" descr="A diagram of a cell&#10;&#10;AI-generated content may be incorrect.">
            <a:extLst>
              <a:ext uri="{FF2B5EF4-FFF2-40B4-BE49-F238E27FC236}">
                <a16:creationId xmlns:a16="http://schemas.microsoft.com/office/drawing/2014/main" id="{7C9B22AF-369E-DB4F-FB29-3402DCBF3851}"/>
              </a:ext>
            </a:extLst>
          </p:cNvPr>
          <p:cNvPicPr>
            <a:picLocks noChangeAspect="1"/>
          </p:cNvPicPr>
          <p:nvPr/>
        </p:nvPicPr>
        <p:blipFill>
          <a:blip r:embed="rId7"/>
          <a:srcRect t="4948" b="4860"/>
          <a:stretch>
            <a:fillRect/>
          </a:stretch>
        </p:blipFill>
        <p:spPr>
          <a:xfrm>
            <a:off x="4023962" y="5610690"/>
            <a:ext cx="2016798" cy="1971919"/>
          </a:xfrm>
          <a:prstGeom prst="rect">
            <a:avLst/>
          </a:prstGeom>
        </p:spPr>
      </p:pic>
      <p:pic>
        <p:nvPicPr>
          <p:cNvPr id="8" name="Picture 7" descr="A diagram of a cell&#10;&#10;AI-generated content may be incorrect.">
            <a:extLst>
              <a:ext uri="{FF2B5EF4-FFF2-40B4-BE49-F238E27FC236}">
                <a16:creationId xmlns:a16="http://schemas.microsoft.com/office/drawing/2014/main" id="{1158A05A-4260-C426-3ED5-0500330A443A}"/>
              </a:ext>
            </a:extLst>
          </p:cNvPr>
          <p:cNvPicPr>
            <a:picLocks noChangeAspect="1"/>
          </p:cNvPicPr>
          <p:nvPr/>
        </p:nvPicPr>
        <p:blipFill>
          <a:blip r:embed="rId8"/>
          <a:stretch>
            <a:fillRect/>
          </a:stretch>
        </p:blipFill>
        <p:spPr>
          <a:xfrm>
            <a:off x="6569127" y="5640945"/>
            <a:ext cx="2756998" cy="1871092"/>
          </a:xfrm>
          <a:prstGeom prst="rect">
            <a:avLst/>
          </a:prstGeom>
        </p:spPr>
      </p:pic>
      <p:pic>
        <p:nvPicPr>
          <p:cNvPr id="10" name="Picture 9" descr="A tennis racket with green balls&#10;&#10;AI-generated content may be incorrect.">
            <a:extLst>
              <a:ext uri="{FF2B5EF4-FFF2-40B4-BE49-F238E27FC236}">
                <a16:creationId xmlns:a16="http://schemas.microsoft.com/office/drawing/2014/main" id="{E6E9C7F2-BF91-F38B-BE39-040639304C6D}"/>
              </a:ext>
            </a:extLst>
          </p:cNvPr>
          <p:cNvPicPr>
            <a:picLocks noChangeAspect="1"/>
          </p:cNvPicPr>
          <p:nvPr/>
        </p:nvPicPr>
        <p:blipFill>
          <a:blip r:embed="rId9"/>
          <a:stretch>
            <a:fillRect/>
          </a:stretch>
        </p:blipFill>
        <p:spPr>
          <a:xfrm>
            <a:off x="9653715" y="5620837"/>
            <a:ext cx="2121552" cy="1871092"/>
          </a:xfrm>
          <a:prstGeom prst="rect">
            <a:avLst/>
          </a:prstGeom>
        </p:spPr>
      </p:pic>
    </p:spTree>
    <p:extLst>
      <p:ext uri="{BB962C8B-B14F-4D97-AF65-F5344CB8AC3E}">
        <p14:creationId xmlns:p14="http://schemas.microsoft.com/office/powerpoint/2010/main" val="25137321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279</TotalTime>
  <Words>437</Words>
  <Application>Microsoft Macintosh PowerPoint</Application>
  <PresentationFormat>A3 Paper (297x420 mm)</PresentationFormat>
  <Paragraphs>39</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Bilton, Natalia</dc:creator>
  <cp:lastModifiedBy>Bilton, Natalia</cp:lastModifiedBy>
  <cp:revision>10</cp:revision>
  <dcterms:created xsi:type="dcterms:W3CDTF">2026-01-05T00:48:10Z</dcterms:created>
  <dcterms:modified xsi:type="dcterms:W3CDTF">2026-01-06T00:40:43Z</dcterms:modified>
</cp:coreProperties>
</file>