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4"/>
  </p:notesMasterIdLst>
  <p:sldIdLst>
    <p:sldId id="256" r:id="rId2"/>
    <p:sldId id="258" r:id="rId3"/>
  </p:sldIdLst>
  <p:sldSz cx="12801600" cy="9601200" type="A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48"/>
    <p:restoredTop sz="94637"/>
  </p:normalViewPr>
  <p:slideViewPr>
    <p:cSldViewPr showGuides="1">
      <p:cViewPr>
        <p:scale>
          <a:sx n="100" d="100"/>
          <a:sy n="100" d="100"/>
        </p:scale>
        <p:origin x="1864" y="360"/>
      </p:cViewPr>
      <p:guideLst/>
    </p:cSldViewPr>
  </p:slideViewPr>
  <p:notesTextViewPr>
    <p:cViewPr>
      <p:scale>
        <a:sx n="1" d="1"/>
        <a:sy n="1" d="1"/>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4A6C2BDF-B728-CE4C-802B-F08349A175F4}" type="datetimeFigureOut">
              <a:rPr lang="en-US" smtClean="0"/>
              <a:t>1/6/26</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94658ED7-6D0C-BB4D-90CA-E106AC619006}" type="slidenum">
              <a:rPr lang="en-US" smtClean="0"/>
              <a:t>‹#›</a:t>
            </a:fld>
            <a:endParaRPr lang="en-US"/>
          </a:p>
        </p:txBody>
      </p:sp>
    </p:spTree>
    <p:extLst>
      <p:ext uri="{BB962C8B-B14F-4D97-AF65-F5344CB8AC3E}">
        <p14:creationId xmlns:p14="http://schemas.microsoft.com/office/powerpoint/2010/main" val="3941165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GB"/>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D440E91D-48B5-9145-87F7-373A2CC0B483}" type="datetime1">
              <a:rPr lang="en-AU"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2450006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680BD16-A89C-D24D-A4F2-B29E216A2718}" type="datetime1">
              <a:rPr lang="en-AU"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3333625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F7E7E43-7BE7-5241-BD73-6FF5A4CB6781}" type="datetime1">
              <a:rPr lang="en-AU"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2020966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36067ED-107D-CD4F-B3D3-CB9994D83EC3}" type="datetime1">
              <a:rPr lang="en-AU"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1604306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GB"/>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tint val="82000"/>
                  </a:schemeClr>
                </a:solidFill>
              </a:defRPr>
            </a:lvl1pPr>
            <a:lvl2pPr marL="640080" indent="0">
              <a:buNone/>
              <a:defRPr sz="2800">
                <a:solidFill>
                  <a:schemeClr val="tx1">
                    <a:tint val="82000"/>
                  </a:schemeClr>
                </a:solidFill>
              </a:defRPr>
            </a:lvl2pPr>
            <a:lvl3pPr marL="1280160" indent="0">
              <a:buNone/>
              <a:defRPr sz="2520">
                <a:solidFill>
                  <a:schemeClr val="tx1">
                    <a:tint val="82000"/>
                  </a:schemeClr>
                </a:solidFill>
              </a:defRPr>
            </a:lvl3pPr>
            <a:lvl4pPr marL="1920240" indent="0">
              <a:buNone/>
              <a:defRPr sz="2240">
                <a:solidFill>
                  <a:schemeClr val="tx1">
                    <a:tint val="82000"/>
                  </a:schemeClr>
                </a:solidFill>
              </a:defRPr>
            </a:lvl4pPr>
            <a:lvl5pPr marL="2560320" indent="0">
              <a:buNone/>
              <a:defRPr sz="2240">
                <a:solidFill>
                  <a:schemeClr val="tx1">
                    <a:tint val="82000"/>
                  </a:schemeClr>
                </a:solidFill>
              </a:defRPr>
            </a:lvl5pPr>
            <a:lvl6pPr marL="3200400" indent="0">
              <a:buNone/>
              <a:defRPr sz="2240">
                <a:solidFill>
                  <a:schemeClr val="tx1">
                    <a:tint val="82000"/>
                  </a:schemeClr>
                </a:solidFill>
              </a:defRPr>
            </a:lvl6pPr>
            <a:lvl7pPr marL="3840480" indent="0">
              <a:buNone/>
              <a:defRPr sz="2240">
                <a:solidFill>
                  <a:schemeClr val="tx1">
                    <a:tint val="82000"/>
                  </a:schemeClr>
                </a:solidFill>
              </a:defRPr>
            </a:lvl7pPr>
            <a:lvl8pPr marL="4480560" indent="0">
              <a:buNone/>
              <a:defRPr sz="2240">
                <a:solidFill>
                  <a:schemeClr val="tx1">
                    <a:tint val="82000"/>
                  </a:schemeClr>
                </a:solidFill>
              </a:defRPr>
            </a:lvl8pPr>
            <a:lvl9pPr marL="5120640" indent="0">
              <a:buNone/>
              <a:defRPr sz="224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3FABF75-46FB-1740-8A14-AC304014FBA8}" type="datetime1">
              <a:rPr lang="en-AU"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390315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A68F459-9D58-E147-988F-A8B255715F70}" type="datetime1">
              <a:rPr lang="en-AU"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4004175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GB"/>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78928726-F0A7-9041-AD53-BB06BF8AAD7F}" type="datetime1">
              <a:rPr lang="en-AU" smtClean="0"/>
              <a:t>6/1/2026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1591189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F8A3C0A1-2E3B-384E-B5F3-95462996C029}" type="datetime1">
              <a:rPr lang="en-AU" smtClean="0"/>
              <a:t>6/1/2026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3439239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AA6777-EBEE-9E46-B770-CA6F2131E7C3}" type="datetime1">
              <a:rPr lang="en-AU" smtClean="0"/>
              <a:t>6/1/2026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1485803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1E503342-277B-6E49-A53D-27EA425D0326}" type="datetime1">
              <a:rPr lang="en-AU"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2343297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GB"/>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54CC1615-CA7F-DB47-9745-26E7C1C933C2}" type="datetime1">
              <a:rPr lang="en-AU"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937335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82000"/>
                  </a:schemeClr>
                </a:solidFill>
              </a:defRPr>
            </a:lvl1pPr>
          </a:lstStyle>
          <a:p>
            <a:fld id="{C3511D78-ABDB-F540-B7F1-ECA22170293B}" type="datetime1">
              <a:rPr lang="en-AU" smtClean="0"/>
              <a:t>6/1/2026</a:t>
            </a:fld>
            <a:endParaRPr 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82000"/>
                  </a:schemeClr>
                </a:solidFill>
              </a:defRPr>
            </a:lvl1pPr>
          </a:lstStyle>
          <a:p>
            <a:fld id="{9352A608-5D43-D94D-B460-A05C730E73D6}" type="slidenum">
              <a:rPr lang="en-US" smtClean="0"/>
              <a:t>‹#›</a:t>
            </a:fld>
            <a:endParaRPr lang="en-US"/>
          </a:p>
        </p:txBody>
      </p:sp>
    </p:spTree>
    <p:extLst>
      <p:ext uri="{BB962C8B-B14F-4D97-AF65-F5344CB8AC3E}">
        <p14:creationId xmlns:p14="http://schemas.microsoft.com/office/powerpoint/2010/main" val="121341157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bilton@csu.edu.au"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Group 39">
            <a:extLst>
              <a:ext uri="{FF2B5EF4-FFF2-40B4-BE49-F238E27FC236}">
                <a16:creationId xmlns:a16="http://schemas.microsoft.com/office/drawing/2014/main" id="{FE5A5568-12F0-51C1-8E9F-4C9D70D6F852}"/>
              </a:ext>
            </a:extLst>
          </p:cNvPr>
          <p:cNvGrpSpPr/>
          <p:nvPr/>
        </p:nvGrpSpPr>
        <p:grpSpPr>
          <a:xfrm>
            <a:off x="8189876" y="466137"/>
            <a:ext cx="3328514" cy="1100603"/>
            <a:chOff x="4407102" y="3281930"/>
            <a:chExt cx="3328514" cy="1100603"/>
          </a:xfrm>
        </p:grpSpPr>
        <p:pic>
          <p:nvPicPr>
            <p:cNvPr id="23" name="Picture 22" descr="A green and black circle with a sad face&#10;&#10;AI-generated content may be incorrect.">
              <a:extLst>
                <a:ext uri="{FF2B5EF4-FFF2-40B4-BE49-F238E27FC236}">
                  <a16:creationId xmlns:a16="http://schemas.microsoft.com/office/drawing/2014/main" id="{876AAC41-F7BD-6264-8A79-4674301386FE}"/>
                </a:ext>
              </a:extLst>
            </p:cNvPr>
            <p:cNvPicPr>
              <a:picLocks noChangeAspect="1"/>
            </p:cNvPicPr>
            <p:nvPr/>
          </p:nvPicPr>
          <p:blipFill>
            <a:blip r:embed="rId2"/>
            <a:stretch>
              <a:fillRect/>
            </a:stretch>
          </p:blipFill>
          <p:spPr>
            <a:xfrm>
              <a:off x="4407102" y="3468133"/>
              <a:ext cx="952500" cy="914400"/>
            </a:xfrm>
            <a:prstGeom prst="rect">
              <a:avLst/>
            </a:prstGeom>
          </p:spPr>
        </p:pic>
        <p:cxnSp>
          <p:nvCxnSpPr>
            <p:cNvPr id="25" name="Straight Arrow Connector 24">
              <a:extLst>
                <a:ext uri="{FF2B5EF4-FFF2-40B4-BE49-F238E27FC236}">
                  <a16:creationId xmlns:a16="http://schemas.microsoft.com/office/drawing/2014/main" id="{6A83FC05-D571-16E6-2FDC-6C7C3E128D5E}"/>
                </a:ext>
              </a:extLst>
            </p:cNvPr>
            <p:cNvCxnSpPr>
              <a:cxnSpLocks/>
            </p:cNvCxnSpPr>
            <p:nvPr/>
          </p:nvCxnSpPr>
          <p:spPr>
            <a:xfrm flipH="1">
              <a:off x="5245102" y="3468135"/>
              <a:ext cx="815661" cy="28049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6" name="TextBox 25">
              <a:extLst>
                <a:ext uri="{FF2B5EF4-FFF2-40B4-BE49-F238E27FC236}">
                  <a16:creationId xmlns:a16="http://schemas.microsoft.com/office/drawing/2014/main" id="{BA669793-F543-383A-21E3-D423136C627B}"/>
                </a:ext>
              </a:extLst>
            </p:cNvPr>
            <p:cNvSpPr txBox="1"/>
            <p:nvPr/>
          </p:nvSpPr>
          <p:spPr>
            <a:xfrm>
              <a:off x="6023092" y="3281930"/>
              <a:ext cx="532732" cy="276999"/>
            </a:xfrm>
            <a:prstGeom prst="rect">
              <a:avLst/>
            </a:prstGeom>
            <a:noFill/>
          </p:spPr>
          <p:txBody>
            <a:bodyPr wrap="square" rtlCol="0">
              <a:spAutoFit/>
            </a:bodyPr>
            <a:lstStyle/>
            <a:p>
              <a:r>
                <a:rPr lang="en-US" sz="1200" dirty="0">
                  <a:latin typeface="Calibri" panose="020F0502020204030204" pitchFamily="34" charset="0"/>
                  <a:cs typeface="Calibri" panose="020F0502020204030204" pitchFamily="34" charset="0"/>
                </a:rPr>
                <a:t>cell</a:t>
              </a:r>
            </a:p>
          </p:txBody>
        </p:sp>
        <p:cxnSp>
          <p:nvCxnSpPr>
            <p:cNvPr id="27" name="Straight Arrow Connector 26">
              <a:extLst>
                <a:ext uri="{FF2B5EF4-FFF2-40B4-BE49-F238E27FC236}">
                  <a16:creationId xmlns:a16="http://schemas.microsoft.com/office/drawing/2014/main" id="{7D8E9C61-E459-C0E1-4D1A-CC3907C0BD04}"/>
                </a:ext>
              </a:extLst>
            </p:cNvPr>
            <p:cNvCxnSpPr>
              <a:cxnSpLocks/>
            </p:cNvCxnSpPr>
            <p:nvPr/>
          </p:nvCxnSpPr>
          <p:spPr>
            <a:xfrm flipH="1">
              <a:off x="4925172" y="3654306"/>
              <a:ext cx="1228411" cy="53236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8" name="TextBox 27">
              <a:extLst>
                <a:ext uri="{FF2B5EF4-FFF2-40B4-BE49-F238E27FC236}">
                  <a16:creationId xmlns:a16="http://schemas.microsoft.com/office/drawing/2014/main" id="{A1A6A866-CA05-BF77-BC49-9A9A6FF3A806}"/>
                </a:ext>
              </a:extLst>
            </p:cNvPr>
            <p:cNvSpPr txBox="1"/>
            <p:nvPr/>
          </p:nvSpPr>
          <p:spPr>
            <a:xfrm>
              <a:off x="6127533" y="3496800"/>
              <a:ext cx="1608083" cy="276999"/>
            </a:xfrm>
            <a:prstGeom prst="rect">
              <a:avLst/>
            </a:prstGeom>
            <a:noFill/>
          </p:spPr>
          <p:txBody>
            <a:bodyPr wrap="square" rtlCol="0">
              <a:spAutoFit/>
            </a:bodyPr>
            <a:lstStyle/>
            <a:p>
              <a:r>
                <a:rPr lang="en-US" sz="1200" dirty="0">
                  <a:latin typeface="Calibri" panose="020F0502020204030204" pitchFamily="34" charset="0"/>
                  <a:cs typeface="Calibri" panose="020F0502020204030204" pitchFamily="34" charset="0"/>
                </a:rPr>
                <a:t>infectious agent </a:t>
              </a:r>
            </a:p>
          </p:txBody>
        </p:sp>
      </p:grpSp>
      <p:sp>
        <p:nvSpPr>
          <p:cNvPr id="35" name="TextBox 34">
            <a:extLst>
              <a:ext uri="{FF2B5EF4-FFF2-40B4-BE49-F238E27FC236}">
                <a16:creationId xmlns:a16="http://schemas.microsoft.com/office/drawing/2014/main" id="{AA67E134-32DD-2CFD-2811-9E33E428A231}"/>
              </a:ext>
            </a:extLst>
          </p:cNvPr>
          <p:cNvSpPr txBox="1"/>
          <p:nvPr/>
        </p:nvSpPr>
        <p:spPr>
          <a:xfrm>
            <a:off x="1050105" y="699448"/>
            <a:ext cx="5254195" cy="707886"/>
          </a:xfrm>
          <a:prstGeom prst="rect">
            <a:avLst/>
          </a:prstGeom>
          <a:noFill/>
        </p:spPr>
        <p:txBody>
          <a:bodyPr wrap="none" rtlCol="0">
            <a:spAutoFit/>
          </a:bodyPr>
          <a:lstStyle/>
          <a:p>
            <a:r>
              <a:rPr lang="en-US" sz="4000" dirty="0">
                <a:latin typeface="Calibri" panose="020F0502020204030204" pitchFamily="34" charset="0"/>
                <a:cs typeface="Calibri" panose="020F0502020204030204" pitchFamily="34" charset="0"/>
              </a:rPr>
              <a:t>Cell mediated immunity.</a:t>
            </a:r>
          </a:p>
        </p:txBody>
      </p:sp>
      <p:sp>
        <p:nvSpPr>
          <p:cNvPr id="2" name="Slide Number Placeholder 1">
            <a:extLst>
              <a:ext uri="{FF2B5EF4-FFF2-40B4-BE49-F238E27FC236}">
                <a16:creationId xmlns:a16="http://schemas.microsoft.com/office/drawing/2014/main" id="{AB99DC58-8299-B53C-8033-3A0E92BE00F6}"/>
              </a:ext>
            </a:extLst>
          </p:cNvPr>
          <p:cNvSpPr>
            <a:spLocks noGrp="1"/>
          </p:cNvSpPr>
          <p:nvPr>
            <p:ph type="sldNum" sz="quarter" idx="12"/>
          </p:nvPr>
        </p:nvSpPr>
        <p:spPr/>
        <p:txBody>
          <a:bodyPr/>
          <a:lstStyle/>
          <a:p>
            <a:fld id="{9352A608-5D43-D94D-B460-A05C730E73D6}" type="slidenum">
              <a:rPr lang="en-US" smtClean="0"/>
              <a:t>1</a:t>
            </a:fld>
            <a:endParaRPr lang="en-US"/>
          </a:p>
        </p:txBody>
      </p:sp>
      <p:sp>
        <p:nvSpPr>
          <p:cNvPr id="3" name="TextBox 2">
            <a:extLst>
              <a:ext uri="{FF2B5EF4-FFF2-40B4-BE49-F238E27FC236}">
                <a16:creationId xmlns:a16="http://schemas.microsoft.com/office/drawing/2014/main" id="{53FA54C5-5FBB-2D05-1261-26AA0D27A667}"/>
              </a:ext>
            </a:extLst>
          </p:cNvPr>
          <p:cNvSpPr txBox="1"/>
          <p:nvPr/>
        </p:nvSpPr>
        <p:spPr>
          <a:xfrm>
            <a:off x="1090210" y="1781610"/>
            <a:ext cx="10428180" cy="8217634"/>
          </a:xfrm>
          <a:prstGeom prst="rect">
            <a:avLst/>
          </a:prstGeom>
          <a:noFill/>
        </p:spPr>
        <p:txBody>
          <a:bodyPr wrap="square" rtlCol="0">
            <a:spAutoFit/>
          </a:bodyPr>
          <a:lstStyle/>
          <a:p>
            <a:endParaRPr lang="en-US" dirty="0">
              <a:latin typeface="Calibri" panose="020F0502020204030204" pitchFamily="34" charset="0"/>
              <a:cs typeface="Calibri" panose="020F0502020204030204" pitchFamily="34" charset="0"/>
            </a:endParaRPr>
          </a:p>
          <a:p>
            <a:pPr algn="ctr"/>
            <a:r>
              <a:rPr lang="en-US" sz="2400" dirty="0">
                <a:latin typeface="Calibri" panose="020F0502020204030204" pitchFamily="34" charset="0"/>
                <a:cs typeface="Calibri" panose="020F0502020204030204" pitchFamily="34" charset="0"/>
              </a:rPr>
              <a:t>Instructions for educators</a:t>
            </a: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Print out slide 2 on A3 paper. One sheet per 4 students. </a:t>
            </a: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Step 1: The educator instructs the students to cut out all of the cards. Once the student has done this, they cut off the step portion (upper third) off each card. The students jumble them up and the reorder the steps with the images and text. Then educator shows the students the correct placement and allows the students to check their work. </a:t>
            </a: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Step 2: The educator instructs the students to now cut off all the image squares off each card (second third). The students jumble the step portion and the image portion of each card and reorder them. Leave the text portions aside for now. Then educator shows the students the correct placement and allow students to check their work. </a:t>
            </a:r>
          </a:p>
          <a:p>
            <a:r>
              <a:rPr lang="en-US" dirty="0">
                <a:latin typeface="Calibri" panose="020F0502020204030204" pitchFamily="34" charset="0"/>
                <a:cs typeface="Calibri" panose="020F0502020204030204" pitchFamily="34" charset="0"/>
              </a:rPr>
              <a:t> </a:t>
            </a:r>
          </a:p>
          <a:p>
            <a:r>
              <a:rPr lang="en-US" dirty="0">
                <a:latin typeface="Calibri" panose="020F0502020204030204" pitchFamily="34" charset="0"/>
                <a:cs typeface="Calibri" panose="020F0502020204030204" pitchFamily="34" charset="0"/>
              </a:rPr>
              <a:t>Step 3: Now the students jumble up the step portions, the image portions and the text portions all together and reorder all of that. Then educator shows the students the correct placement and allow students to check their work. </a:t>
            </a: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Say thanks by sending me a photo of your students doing this activity at </a:t>
            </a:r>
            <a:r>
              <a:rPr lang="en-US" dirty="0">
                <a:latin typeface="Calibri" panose="020F0502020204030204" pitchFamily="34" charset="0"/>
                <a:cs typeface="Calibri" panose="020F0502020204030204" pitchFamily="34" charset="0"/>
                <a:hlinkClick r:id="rId3"/>
              </a:rPr>
              <a:t>nbilton@csu.edu.au</a:t>
            </a:r>
            <a:r>
              <a:rPr lang="en-US" dirty="0">
                <a:latin typeface="Calibri" panose="020F0502020204030204" pitchFamily="34" charset="0"/>
                <a:cs typeface="Calibri" panose="020F0502020204030204" pitchFamily="34" charset="0"/>
              </a:rPr>
              <a:t>. I would love to hear from you. Please, I want to hear from you……… honestly. </a:t>
            </a: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pPr algn="ctr"/>
            <a:r>
              <a:rPr lang="en-US" dirty="0">
                <a:latin typeface="Calibri" panose="020F0502020204030204" pitchFamily="34" charset="0"/>
                <a:cs typeface="Calibri" panose="020F0502020204030204" pitchFamily="34" charset="0"/>
              </a:rPr>
              <a:t>Nat</a:t>
            </a: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pic>
        <p:nvPicPr>
          <p:cNvPr id="5" name="Graphic 4" descr="Badge Heart with solid fill">
            <a:extLst>
              <a:ext uri="{FF2B5EF4-FFF2-40B4-BE49-F238E27FC236}">
                <a16:creationId xmlns:a16="http://schemas.microsoft.com/office/drawing/2014/main" id="{CFE9736B-9E0D-A44C-C696-C328618E306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079275" y="8265985"/>
            <a:ext cx="450050" cy="450050"/>
          </a:xfrm>
          <a:prstGeom prst="rect">
            <a:avLst/>
          </a:prstGeom>
        </p:spPr>
      </p:pic>
    </p:spTree>
    <p:extLst>
      <p:ext uri="{BB962C8B-B14F-4D97-AF65-F5344CB8AC3E}">
        <p14:creationId xmlns:p14="http://schemas.microsoft.com/office/powerpoint/2010/main" val="3579159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89390-6E0E-7DC7-1EF3-A0AE731B460C}"/>
            </a:ext>
          </a:extLst>
        </p:cNvPr>
        <p:cNvGrpSpPr/>
        <p:nvPr/>
      </p:nvGrpSpPr>
      <p:grpSpPr>
        <a:xfrm>
          <a:off x="0" y="0"/>
          <a:ext cx="0" cy="0"/>
          <a:chOff x="0" y="0"/>
          <a:chExt cx="0" cy="0"/>
        </a:xfrm>
      </p:grpSpPr>
      <p:graphicFrame>
        <p:nvGraphicFramePr>
          <p:cNvPr id="18" name="Table 38">
            <a:extLst>
              <a:ext uri="{FF2B5EF4-FFF2-40B4-BE49-F238E27FC236}">
                <a16:creationId xmlns:a16="http://schemas.microsoft.com/office/drawing/2014/main" id="{5D245FDA-290E-661C-14F9-4702F805C335}"/>
              </a:ext>
            </a:extLst>
          </p:cNvPr>
          <p:cNvGraphicFramePr>
            <a:graphicFrameLocks noGrp="1"/>
          </p:cNvGraphicFramePr>
          <p:nvPr>
            <p:extLst>
              <p:ext uri="{D42A27DB-BD31-4B8C-83A1-F6EECF244321}">
                <p14:modId xmlns:p14="http://schemas.microsoft.com/office/powerpoint/2010/main" val="3209872510"/>
              </p:ext>
            </p:extLst>
          </p:nvPr>
        </p:nvGraphicFramePr>
        <p:xfrm>
          <a:off x="640800" y="570130"/>
          <a:ext cx="11520000" cy="3960000"/>
        </p:xfrm>
        <a:graphic>
          <a:graphicData uri="http://schemas.openxmlformats.org/drawingml/2006/table">
            <a:tbl>
              <a:tblPr firstRow="1" bandRow="1">
                <a:tableStyleId>{5940675A-B579-460E-94D1-54222C63F5DA}</a:tableStyleId>
              </a:tblPr>
              <a:tblGrid>
                <a:gridCol w="2880000">
                  <a:extLst>
                    <a:ext uri="{9D8B030D-6E8A-4147-A177-3AD203B41FA5}">
                      <a16:colId xmlns:a16="http://schemas.microsoft.com/office/drawing/2014/main" val="2716702805"/>
                    </a:ext>
                  </a:extLst>
                </a:gridCol>
                <a:gridCol w="2880000">
                  <a:extLst>
                    <a:ext uri="{9D8B030D-6E8A-4147-A177-3AD203B41FA5}">
                      <a16:colId xmlns:a16="http://schemas.microsoft.com/office/drawing/2014/main" val="4293001397"/>
                    </a:ext>
                  </a:extLst>
                </a:gridCol>
                <a:gridCol w="2880000">
                  <a:extLst>
                    <a:ext uri="{9D8B030D-6E8A-4147-A177-3AD203B41FA5}">
                      <a16:colId xmlns:a16="http://schemas.microsoft.com/office/drawing/2014/main" val="3749177831"/>
                    </a:ext>
                  </a:extLst>
                </a:gridCol>
                <a:gridCol w="2880000">
                  <a:extLst>
                    <a:ext uri="{9D8B030D-6E8A-4147-A177-3AD203B41FA5}">
                      <a16:colId xmlns:a16="http://schemas.microsoft.com/office/drawing/2014/main" val="3857297720"/>
                    </a:ext>
                  </a:extLst>
                </a:gridCol>
              </a:tblGrid>
              <a:tr h="703827">
                <a:tc>
                  <a:txBody>
                    <a:bodyPr/>
                    <a:lstStyle/>
                    <a:p>
                      <a:pPr algn="ctr"/>
                      <a:r>
                        <a:rPr lang="en-AU" sz="1600" dirty="0">
                          <a:latin typeface="Calibri" panose="020F0502020204030204" pitchFamily="34" charset="0"/>
                          <a:cs typeface="Calibri" panose="020F0502020204030204" pitchFamily="34" charset="0"/>
                        </a:rPr>
                        <a:t>Step 1</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600" dirty="0">
                          <a:latin typeface="Calibri" panose="020F0502020204030204" pitchFamily="34" charset="0"/>
                          <a:cs typeface="Calibri" panose="020F0502020204030204" pitchFamily="34" charset="0"/>
                        </a:rPr>
                        <a:t>Step 2</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600" dirty="0">
                          <a:latin typeface="Calibri" panose="020F0502020204030204" pitchFamily="34" charset="0"/>
                          <a:cs typeface="Calibri" panose="020F0502020204030204" pitchFamily="34" charset="0"/>
                        </a:rPr>
                        <a:t>Step 3</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600" dirty="0">
                          <a:latin typeface="Calibri" panose="020F0502020204030204" pitchFamily="34" charset="0"/>
                          <a:cs typeface="Calibri" panose="020F0502020204030204" pitchFamily="34" charset="0"/>
                        </a:rPr>
                        <a:t>Step 4</a:t>
                      </a:r>
                    </a:p>
                  </a:txBody>
                  <a:tcPr anchor="ctr"/>
                </a:tc>
                <a:extLst>
                  <a:ext uri="{0D108BD9-81ED-4DB2-BD59-A6C34878D82A}">
                    <a16:rowId xmlns:a16="http://schemas.microsoft.com/office/drawing/2014/main" val="4045014391"/>
                  </a:ext>
                </a:extLst>
              </a:tr>
              <a:tr h="1915769">
                <a:tc>
                  <a:txBody>
                    <a:bodyPr/>
                    <a:lstStyle/>
                    <a:p>
                      <a:endParaRPr lang="en-AU" sz="1600" dirty="0">
                        <a:latin typeface="Calibri" panose="020F0502020204030204" pitchFamily="34" charset="0"/>
                        <a:cs typeface="Calibri" panose="020F0502020204030204" pitchFamily="34" charset="0"/>
                      </a:endParaRPr>
                    </a:p>
                    <a:p>
                      <a:endParaRPr lang="en-AU" sz="1600" dirty="0">
                        <a:latin typeface="Calibri" panose="020F0502020204030204" pitchFamily="34" charset="0"/>
                        <a:cs typeface="Calibri" panose="020F0502020204030204" pitchFamily="34" charset="0"/>
                      </a:endParaRPr>
                    </a:p>
                    <a:p>
                      <a:endParaRPr lang="en-AU" sz="1600" dirty="0">
                        <a:latin typeface="Calibri" panose="020F0502020204030204" pitchFamily="34" charset="0"/>
                        <a:cs typeface="Calibri" panose="020F0502020204030204" pitchFamily="34" charset="0"/>
                      </a:endParaRPr>
                    </a:p>
                    <a:p>
                      <a:endParaRPr lang="en-AU" sz="1600" dirty="0">
                        <a:latin typeface="Calibri" panose="020F0502020204030204" pitchFamily="34" charset="0"/>
                        <a:cs typeface="Calibri" panose="020F0502020204030204" pitchFamily="34" charset="0"/>
                      </a:endParaRPr>
                    </a:p>
                  </a:txBody>
                  <a:tcPr/>
                </a:tc>
                <a:tc>
                  <a:txBody>
                    <a:bodyPr/>
                    <a:lstStyle/>
                    <a:p>
                      <a:endParaRPr lang="en-AU" sz="1600" dirty="0">
                        <a:latin typeface="Calibri" panose="020F0502020204030204" pitchFamily="34" charset="0"/>
                        <a:cs typeface="Calibri" panose="020F0502020204030204" pitchFamily="34" charset="0"/>
                      </a:endParaRPr>
                    </a:p>
                  </a:txBody>
                  <a:tcPr/>
                </a:tc>
                <a:tc>
                  <a:txBody>
                    <a:bodyPr/>
                    <a:lstStyle/>
                    <a:p>
                      <a:endParaRPr lang="en-AU" sz="1600" dirty="0">
                        <a:latin typeface="Calibri" panose="020F0502020204030204" pitchFamily="34" charset="0"/>
                        <a:cs typeface="Calibri" panose="020F0502020204030204" pitchFamily="34" charset="0"/>
                      </a:endParaRPr>
                    </a:p>
                  </a:txBody>
                  <a:tcPr/>
                </a:tc>
                <a:tc>
                  <a:txBody>
                    <a:bodyPr/>
                    <a:lstStyle/>
                    <a:p>
                      <a:endParaRPr lang="en-AU" sz="16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284733111"/>
                  </a:ext>
                </a:extLst>
              </a:tr>
              <a:tr h="1340404">
                <a:tc>
                  <a:txBody>
                    <a:bodyPr/>
                    <a:lstStyle/>
                    <a:p>
                      <a:pPr algn="ctr"/>
                      <a:r>
                        <a:rPr lang="en-AU" sz="1200" dirty="0">
                          <a:latin typeface="Calibri" panose="020F0502020204030204" pitchFamily="34" charset="0"/>
                          <a:cs typeface="Calibri" panose="020F0502020204030204" pitchFamily="34" charset="0"/>
                        </a:rPr>
                        <a:t>It all starts with a dendritic cell coming across an infected cell somewhere in our tissues.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200" dirty="0">
                          <a:latin typeface="Calibri" panose="020F0502020204030204" pitchFamily="34" charset="0"/>
                          <a:cs typeface="Calibri" panose="020F0502020204030204" pitchFamily="34" charset="0"/>
                        </a:rPr>
                        <a:t>The dendritic cell phagocytizes one of the infected cells and presents the antigen on its cell membrane.</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200" dirty="0">
                          <a:latin typeface="Calibri" panose="020F0502020204030204" pitchFamily="34" charset="0"/>
                          <a:cs typeface="Calibri" panose="020F0502020204030204" pitchFamily="34" charset="0"/>
                        </a:rPr>
                        <a:t>The dendritic cell makes its way from the tissue all the way to the nearest lymph node. </a:t>
                      </a:r>
                    </a:p>
                  </a:txBody>
                  <a:tcPr anchor="ctr"/>
                </a:tc>
                <a:tc>
                  <a:txBody>
                    <a:bodyPr/>
                    <a:lstStyle/>
                    <a:p>
                      <a:pPr marL="0" marR="0" lvl="0" indent="0" algn="ctr" defTabSz="960120" rtl="0" eaLnBrk="1" fontAlgn="auto" latinLnBrk="0" hangingPunct="1">
                        <a:lnSpc>
                          <a:spcPct val="100000"/>
                        </a:lnSpc>
                        <a:spcBef>
                          <a:spcPts val="0"/>
                        </a:spcBef>
                        <a:spcAft>
                          <a:spcPts val="0"/>
                        </a:spcAft>
                        <a:buClrTx/>
                        <a:buSzTx/>
                        <a:buFontTx/>
                        <a:buNone/>
                        <a:tabLst/>
                        <a:defRPr/>
                      </a:pPr>
                      <a:r>
                        <a:rPr lang="en-AU" sz="1200" dirty="0">
                          <a:latin typeface="Calibri" panose="020F0502020204030204" pitchFamily="34" charset="0"/>
                          <a:cs typeface="Calibri" panose="020F0502020204030204" pitchFamily="34" charset="0"/>
                        </a:rPr>
                        <a:t>In the lymph node, the dendritic cell “talks to” a cell called a Helper T Cell. The dendritic cell “tells” the Helper T cell that the infectious agent (green circle) has been infecting our cells. </a:t>
                      </a:r>
                    </a:p>
                  </a:txBody>
                  <a:tcPr anchor="ctr"/>
                </a:tc>
                <a:extLst>
                  <a:ext uri="{0D108BD9-81ED-4DB2-BD59-A6C34878D82A}">
                    <a16:rowId xmlns:a16="http://schemas.microsoft.com/office/drawing/2014/main" val="3506985509"/>
                  </a:ext>
                </a:extLst>
              </a:tr>
            </a:tbl>
          </a:graphicData>
        </a:graphic>
      </p:graphicFrame>
      <p:pic>
        <p:nvPicPr>
          <p:cNvPr id="34" name="Picture 33" descr="A star with green dots and a blue star with a sad face&#10;&#10;AI-generated content may be incorrect.">
            <a:extLst>
              <a:ext uri="{FF2B5EF4-FFF2-40B4-BE49-F238E27FC236}">
                <a16:creationId xmlns:a16="http://schemas.microsoft.com/office/drawing/2014/main" id="{F77FD80C-3869-B352-BB23-2B80E48EEE6F}"/>
              </a:ext>
            </a:extLst>
          </p:cNvPr>
          <p:cNvPicPr>
            <a:picLocks noChangeAspect="1"/>
          </p:cNvPicPr>
          <p:nvPr/>
        </p:nvPicPr>
        <p:blipFill>
          <a:blip r:embed="rId2"/>
          <a:srcRect t="8612" b="5934"/>
          <a:stretch>
            <a:fillRect/>
          </a:stretch>
        </p:blipFill>
        <p:spPr>
          <a:xfrm>
            <a:off x="1212382" y="1356177"/>
            <a:ext cx="1731195" cy="1761942"/>
          </a:xfrm>
          <a:prstGeom prst="rect">
            <a:avLst/>
          </a:prstGeom>
        </p:spPr>
      </p:pic>
      <p:pic>
        <p:nvPicPr>
          <p:cNvPr id="37" name="Picture 36" descr="A star with a face and a green ball&#10;&#10;AI-generated content may be incorrect.">
            <a:extLst>
              <a:ext uri="{FF2B5EF4-FFF2-40B4-BE49-F238E27FC236}">
                <a16:creationId xmlns:a16="http://schemas.microsoft.com/office/drawing/2014/main" id="{786516A0-3E02-26CE-3574-3F2DF56470F4}"/>
              </a:ext>
            </a:extLst>
          </p:cNvPr>
          <p:cNvPicPr>
            <a:picLocks noChangeAspect="1"/>
          </p:cNvPicPr>
          <p:nvPr/>
        </p:nvPicPr>
        <p:blipFill>
          <a:blip r:embed="rId3"/>
          <a:stretch>
            <a:fillRect/>
          </a:stretch>
        </p:blipFill>
        <p:spPr>
          <a:xfrm>
            <a:off x="4190170" y="1373473"/>
            <a:ext cx="1715575" cy="1761942"/>
          </a:xfrm>
          <a:prstGeom prst="rect">
            <a:avLst/>
          </a:prstGeom>
        </p:spPr>
      </p:pic>
      <p:pic>
        <p:nvPicPr>
          <p:cNvPr id="39" name="Picture 38" descr="A cartoon of a person walking with a pointy face&#10;&#10;AI-generated content may be incorrect.">
            <a:extLst>
              <a:ext uri="{FF2B5EF4-FFF2-40B4-BE49-F238E27FC236}">
                <a16:creationId xmlns:a16="http://schemas.microsoft.com/office/drawing/2014/main" id="{13845CC1-F711-6217-7F39-9C09927D6891}"/>
              </a:ext>
            </a:extLst>
          </p:cNvPr>
          <p:cNvPicPr>
            <a:picLocks noChangeAspect="1"/>
          </p:cNvPicPr>
          <p:nvPr/>
        </p:nvPicPr>
        <p:blipFill>
          <a:blip r:embed="rId4"/>
          <a:srcRect l="7979" t="6741" b="7303"/>
          <a:stretch>
            <a:fillRect/>
          </a:stretch>
        </p:blipFill>
        <p:spPr>
          <a:xfrm>
            <a:off x="6888503" y="1302315"/>
            <a:ext cx="2055960" cy="1818278"/>
          </a:xfrm>
          <a:prstGeom prst="rect">
            <a:avLst/>
          </a:prstGeom>
        </p:spPr>
      </p:pic>
      <p:graphicFrame>
        <p:nvGraphicFramePr>
          <p:cNvPr id="47" name="Table 38">
            <a:extLst>
              <a:ext uri="{FF2B5EF4-FFF2-40B4-BE49-F238E27FC236}">
                <a16:creationId xmlns:a16="http://schemas.microsoft.com/office/drawing/2014/main" id="{9AD04F02-6249-A15B-CDF2-B446F6AFEE55}"/>
              </a:ext>
            </a:extLst>
          </p:cNvPr>
          <p:cNvGraphicFramePr>
            <a:graphicFrameLocks noGrp="1"/>
          </p:cNvGraphicFramePr>
          <p:nvPr>
            <p:extLst>
              <p:ext uri="{D42A27DB-BD31-4B8C-83A1-F6EECF244321}">
                <p14:modId xmlns:p14="http://schemas.microsoft.com/office/powerpoint/2010/main" val="3586007488"/>
              </p:ext>
            </p:extLst>
          </p:nvPr>
        </p:nvGraphicFramePr>
        <p:xfrm>
          <a:off x="640800" y="4800600"/>
          <a:ext cx="11520000" cy="3960001"/>
        </p:xfrm>
        <a:graphic>
          <a:graphicData uri="http://schemas.openxmlformats.org/drawingml/2006/table">
            <a:tbl>
              <a:tblPr firstRow="1" bandRow="1">
                <a:tableStyleId>{5940675A-B579-460E-94D1-54222C63F5DA}</a:tableStyleId>
              </a:tblPr>
              <a:tblGrid>
                <a:gridCol w="2880000">
                  <a:extLst>
                    <a:ext uri="{9D8B030D-6E8A-4147-A177-3AD203B41FA5}">
                      <a16:colId xmlns:a16="http://schemas.microsoft.com/office/drawing/2014/main" val="2716702805"/>
                    </a:ext>
                  </a:extLst>
                </a:gridCol>
                <a:gridCol w="2880000">
                  <a:extLst>
                    <a:ext uri="{9D8B030D-6E8A-4147-A177-3AD203B41FA5}">
                      <a16:colId xmlns:a16="http://schemas.microsoft.com/office/drawing/2014/main" val="4293001397"/>
                    </a:ext>
                  </a:extLst>
                </a:gridCol>
                <a:gridCol w="2880000">
                  <a:extLst>
                    <a:ext uri="{9D8B030D-6E8A-4147-A177-3AD203B41FA5}">
                      <a16:colId xmlns:a16="http://schemas.microsoft.com/office/drawing/2014/main" val="3749177831"/>
                    </a:ext>
                  </a:extLst>
                </a:gridCol>
                <a:gridCol w="2880000">
                  <a:extLst>
                    <a:ext uri="{9D8B030D-6E8A-4147-A177-3AD203B41FA5}">
                      <a16:colId xmlns:a16="http://schemas.microsoft.com/office/drawing/2014/main" val="3857297720"/>
                    </a:ext>
                  </a:extLst>
                </a:gridCol>
              </a:tblGrid>
              <a:tr h="703828">
                <a:tc>
                  <a:txBody>
                    <a:bodyPr/>
                    <a:lstStyle/>
                    <a:p>
                      <a:pPr algn="ctr"/>
                      <a:r>
                        <a:rPr lang="en-AU" sz="1600" dirty="0">
                          <a:latin typeface="Calibri" panose="020F0502020204030204" pitchFamily="34" charset="0"/>
                          <a:cs typeface="Calibri" panose="020F0502020204030204" pitchFamily="34" charset="0"/>
                        </a:rPr>
                        <a:t>Step 5</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600" dirty="0">
                          <a:latin typeface="Calibri" panose="020F0502020204030204" pitchFamily="34" charset="0"/>
                          <a:cs typeface="Calibri" panose="020F0502020204030204" pitchFamily="34" charset="0"/>
                        </a:rPr>
                        <a:t>Step 6</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600" dirty="0">
                          <a:latin typeface="Calibri" panose="020F0502020204030204" pitchFamily="34" charset="0"/>
                          <a:cs typeface="Calibri" panose="020F0502020204030204" pitchFamily="34" charset="0"/>
                        </a:rPr>
                        <a:t>Step 7</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600" dirty="0">
                          <a:latin typeface="Calibri" panose="020F0502020204030204" pitchFamily="34" charset="0"/>
                          <a:cs typeface="Calibri" panose="020F0502020204030204" pitchFamily="34" charset="0"/>
                        </a:rPr>
                        <a:t>Step 8</a:t>
                      </a:r>
                    </a:p>
                  </a:txBody>
                  <a:tcPr anchor="ctr"/>
                </a:tc>
                <a:extLst>
                  <a:ext uri="{0D108BD9-81ED-4DB2-BD59-A6C34878D82A}">
                    <a16:rowId xmlns:a16="http://schemas.microsoft.com/office/drawing/2014/main" val="4045014391"/>
                  </a:ext>
                </a:extLst>
              </a:tr>
              <a:tr h="1915768">
                <a:tc>
                  <a:txBody>
                    <a:bodyPr/>
                    <a:lstStyle/>
                    <a:p>
                      <a:endParaRPr lang="en-AU" sz="1600" dirty="0">
                        <a:latin typeface="Calibri" panose="020F0502020204030204" pitchFamily="34" charset="0"/>
                        <a:cs typeface="Calibri" panose="020F0502020204030204" pitchFamily="34" charset="0"/>
                      </a:endParaRPr>
                    </a:p>
                    <a:p>
                      <a:endParaRPr lang="en-AU" sz="1600" dirty="0">
                        <a:latin typeface="Calibri" panose="020F0502020204030204" pitchFamily="34" charset="0"/>
                        <a:cs typeface="Calibri" panose="020F0502020204030204" pitchFamily="34" charset="0"/>
                      </a:endParaRPr>
                    </a:p>
                    <a:p>
                      <a:endParaRPr lang="en-AU" sz="1600" dirty="0">
                        <a:latin typeface="Calibri" panose="020F0502020204030204" pitchFamily="34" charset="0"/>
                        <a:cs typeface="Calibri" panose="020F0502020204030204" pitchFamily="34" charset="0"/>
                      </a:endParaRPr>
                    </a:p>
                    <a:p>
                      <a:endParaRPr lang="en-AU" sz="1600" dirty="0">
                        <a:latin typeface="Calibri" panose="020F0502020204030204" pitchFamily="34" charset="0"/>
                        <a:cs typeface="Calibri" panose="020F0502020204030204" pitchFamily="34" charset="0"/>
                      </a:endParaRPr>
                    </a:p>
                  </a:txBody>
                  <a:tcPr/>
                </a:tc>
                <a:tc>
                  <a:txBody>
                    <a:bodyPr/>
                    <a:lstStyle/>
                    <a:p>
                      <a:endParaRPr lang="en-AU" sz="1600" dirty="0">
                        <a:latin typeface="Calibri" panose="020F0502020204030204" pitchFamily="34" charset="0"/>
                        <a:cs typeface="Calibri" panose="020F0502020204030204" pitchFamily="34" charset="0"/>
                      </a:endParaRPr>
                    </a:p>
                  </a:txBody>
                  <a:tcPr/>
                </a:tc>
                <a:tc>
                  <a:txBody>
                    <a:bodyPr/>
                    <a:lstStyle/>
                    <a:p>
                      <a:endParaRPr lang="en-AU" sz="1600" dirty="0">
                        <a:latin typeface="Calibri" panose="020F0502020204030204" pitchFamily="34" charset="0"/>
                        <a:cs typeface="Calibri" panose="020F0502020204030204" pitchFamily="34" charset="0"/>
                      </a:endParaRPr>
                    </a:p>
                  </a:txBody>
                  <a:tcPr/>
                </a:tc>
                <a:tc>
                  <a:txBody>
                    <a:bodyPr/>
                    <a:lstStyle/>
                    <a:p>
                      <a:endParaRPr lang="en-AU" sz="16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284733111"/>
                  </a:ext>
                </a:extLst>
              </a:tr>
              <a:tr h="1340405">
                <a:tc>
                  <a:txBody>
                    <a:bodyPr/>
                    <a:lstStyle/>
                    <a:p>
                      <a:pPr algn="ctr"/>
                      <a:r>
                        <a:rPr lang="en-AU" sz="1200" dirty="0"/>
                        <a:t>In the lymph node, the Helper T cell eventually finds the correct Cytotoxic T cell for the job. </a:t>
                      </a:r>
                      <a:endParaRPr lang="en-AU" sz="1200" dirty="0">
                        <a:latin typeface="Calibri" panose="020F0502020204030204" pitchFamily="34" charset="0"/>
                        <a:cs typeface="Calibri" panose="020F050202020403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200" dirty="0"/>
                        <a:t>Then the Helper T cell tells the correct Cytotoxic T cell to make copies of itself.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200" dirty="0"/>
                        <a:t>Some of the Cytotoxic T cells now travel to the infected tissue but some stay behind in the lymph node.</a:t>
                      </a:r>
                    </a:p>
                  </a:txBody>
                  <a:tcPr anchor="ctr"/>
                </a:tc>
                <a:tc>
                  <a:txBody>
                    <a:bodyPr/>
                    <a:lstStyle/>
                    <a:p>
                      <a:pPr algn="ctr"/>
                      <a:r>
                        <a:rPr lang="en-AU" sz="1200" dirty="0"/>
                        <a:t>The “goer” Cytotoxic T cells arrive at the infected tissue.  Whilst there, they get very close to the infected cell and then release molecules to kill it. </a:t>
                      </a:r>
                    </a:p>
                  </a:txBody>
                  <a:tcPr anchor="ctr"/>
                </a:tc>
                <a:extLst>
                  <a:ext uri="{0D108BD9-81ED-4DB2-BD59-A6C34878D82A}">
                    <a16:rowId xmlns:a16="http://schemas.microsoft.com/office/drawing/2014/main" val="3506985509"/>
                  </a:ext>
                </a:extLst>
              </a:tr>
            </a:tbl>
          </a:graphicData>
        </a:graphic>
      </p:graphicFrame>
      <p:pic>
        <p:nvPicPr>
          <p:cNvPr id="55" name="Picture 54" descr="A diagram of a star with arrows pointing to the center&#10;&#10;AI-generated content may be incorrect.">
            <a:extLst>
              <a:ext uri="{FF2B5EF4-FFF2-40B4-BE49-F238E27FC236}">
                <a16:creationId xmlns:a16="http://schemas.microsoft.com/office/drawing/2014/main" id="{6A0D5CDD-617D-F57B-17D2-7FF3D95DC856}"/>
              </a:ext>
            </a:extLst>
          </p:cNvPr>
          <p:cNvPicPr>
            <a:picLocks noChangeAspect="1"/>
          </p:cNvPicPr>
          <p:nvPr/>
        </p:nvPicPr>
        <p:blipFill>
          <a:blip r:embed="rId5"/>
          <a:stretch>
            <a:fillRect/>
          </a:stretch>
        </p:blipFill>
        <p:spPr>
          <a:xfrm>
            <a:off x="9612438" y="1356177"/>
            <a:ext cx="2197177" cy="1710554"/>
          </a:xfrm>
          <a:prstGeom prst="rect">
            <a:avLst/>
          </a:prstGeom>
        </p:spPr>
      </p:pic>
      <p:pic>
        <p:nvPicPr>
          <p:cNvPr id="57" name="Picture 56" descr="A diagram of a cell&#10;&#10;AI-generated content may be incorrect.">
            <a:extLst>
              <a:ext uri="{FF2B5EF4-FFF2-40B4-BE49-F238E27FC236}">
                <a16:creationId xmlns:a16="http://schemas.microsoft.com/office/drawing/2014/main" id="{7BBE5AB4-B450-DBA0-9F60-DD4AD9B37411}"/>
              </a:ext>
            </a:extLst>
          </p:cNvPr>
          <p:cNvPicPr>
            <a:picLocks noChangeAspect="1"/>
          </p:cNvPicPr>
          <p:nvPr/>
        </p:nvPicPr>
        <p:blipFill>
          <a:blip r:embed="rId6"/>
          <a:srcRect/>
          <a:stretch>
            <a:fillRect/>
          </a:stretch>
        </p:blipFill>
        <p:spPr>
          <a:xfrm>
            <a:off x="1252473" y="5545016"/>
            <a:ext cx="1772952" cy="1820869"/>
          </a:xfrm>
          <a:prstGeom prst="rect">
            <a:avLst/>
          </a:prstGeom>
        </p:spPr>
      </p:pic>
      <p:pic>
        <p:nvPicPr>
          <p:cNvPr id="59" name="Picture 58" descr="A diagram of a cell&#10;&#10;AI-generated content may be incorrect.">
            <a:extLst>
              <a:ext uri="{FF2B5EF4-FFF2-40B4-BE49-F238E27FC236}">
                <a16:creationId xmlns:a16="http://schemas.microsoft.com/office/drawing/2014/main" id="{51698979-F3BA-40C7-6DFB-7C96C9D89133}"/>
              </a:ext>
            </a:extLst>
          </p:cNvPr>
          <p:cNvPicPr>
            <a:picLocks noChangeAspect="1"/>
          </p:cNvPicPr>
          <p:nvPr/>
        </p:nvPicPr>
        <p:blipFill>
          <a:blip r:embed="rId7"/>
          <a:stretch>
            <a:fillRect/>
          </a:stretch>
        </p:blipFill>
        <p:spPr>
          <a:xfrm>
            <a:off x="4060540" y="5520680"/>
            <a:ext cx="1890210" cy="1851894"/>
          </a:xfrm>
          <a:prstGeom prst="rect">
            <a:avLst/>
          </a:prstGeom>
        </p:spPr>
      </p:pic>
      <p:pic>
        <p:nvPicPr>
          <p:cNvPr id="65" name="Picture 64" descr="A diagram of a cell&#10;&#10;AI-generated content may be incorrect.">
            <a:extLst>
              <a:ext uri="{FF2B5EF4-FFF2-40B4-BE49-F238E27FC236}">
                <a16:creationId xmlns:a16="http://schemas.microsoft.com/office/drawing/2014/main" id="{EA55583D-3FF6-CD13-5ACD-A8FCDAE516B6}"/>
              </a:ext>
            </a:extLst>
          </p:cNvPr>
          <p:cNvPicPr>
            <a:picLocks noChangeAspect="1"/>
          </p:cNvPicPr>
          <p:nvPr/>
        </p:nvPicPr>
        <p:blipFill>
          <a:blip r:embed="rId8"/>
          <a:stretch>
            <a:fillRect/>
          </a:stretch>
        </p:blipFill>
        <p:spPr>
          <a:xfrm>
            <a:off x="6404719" y="5545017"/>
            <a:ext cx="2845979" cy="1830356"/>
          </a:xfrm>
          <a:prstGeom prst="rect">
            <a:avLst/>
          </a:prstGeom>
        </p:spPr>
      </p:pic>
      <p:pic>
        <p:nvPicPr>
          <p:cNvPr id="67" name="Picture 66" descr="A white circle with green circles and a sad face&#10;&#10;AI-generated content may be incorrect.">
            <a:extLst>
              <a:ext uri="{FF2B5EF4-FFF2-40B4-BE49-F238E27FC236}">
                <a16:creationId xmlns:a16="http://schemas.microsoft.com/office/drawing/2014/main" id="{5DDB6437-F0ED-3736-753D-D7AB8A20F61B}"/>
              </a:ext>
            </a:extLst>
          </p:cNvPr>
          <p:cNvPicPr>
            <a:picLocks noChangeAspect="1"/>
          </p:cNvPicPr>
          <p:nvPr/>
        </p:nvPicPr>
        <p:blipFill>
          <a:blip r:embed="rId9"/>
          <a:stretch>
            <a:fillRect/>
          </a:stretch>
        </p:blipFill>
        <p:spPr>
          <a:xfrm>
            <a:off x="9307963" y="5745705"/>
            <a:ext cx="2796000" cy="1629667"/>
          </a:xfrm>
          <a:prstGeom prst="rect">
            <a:avLst/>
          </a:prstGeom>
        </p:spPr>
      </p:pic>
      <p:sp>
        <p:nvSpPr>
          <p:cNvPr id="2" name="Slide Number Placeholder 1">
            <a:extLst>
              <a:ext uri="{FF2B5EF4-FFF2-40B4-BE49-F238E27FC236}">
                <a16:creationId xmlns:a16="http://schemas.microsoft.com/office/drawing/2014/main" id="{115E92FA-DB65-29A2-9863-B8685061187C}"/>
              </a:ext>
            </a:extLst>
          </p:cNvPr>
          <p:cNvSpPr>
            <a:spLocks noGrp="1"/>
          </p:cNvSpPr>
          <p:nvPr>
            <p:ph type="sldNum" sz="quarter" idx="12"/>
          </p:nvPr>
        </p:nvSpPr>
        <p:spPr/>
        <p:txBody>
          <a:bodyPr/>
          <a:lstStyle/>
          <a:p>
            <a:fld id="{9352A608-5D43-D94D-B460-A05C730E73D6}" type="slidenum">
              <a:rPr lang="en-US" smtClean="0"/>
              <a:t>2</a:t>
            </a:fld>
            <a:endParaRPr lang="en-US"/>
          </a:p>
        </p:txBody>
      </p:sp>
    </p:spTree>
    <p:extLst>
      <p:ext uri="{BB962C8B-B14F-4D97-AF65-F5344CB8AC3E}">
        <p14:creationId xmlns:p14="http://schemas.microsoft.com/office/powerpoint/2010/main" val="25137321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192</TotalTime>
  <Words>449</Words>
  <Application>Microsoft Macintosh PowerPoint</Application>
  <PresentationFormat>A3 Paper (297x420 mm)</PresentationFormat>
  <Paragraphs>42</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Bilton, Natalia</dc:creator>
  <cp:lastModifiedBy>Bilton, Natalia</cp:lastModifiedBy>
  <cp:revision>8</cp:revision>
  <dcterms:created xsi:type="dcterms:W3CDTF">2026-01-05T00:48:10Z</dcterms:created>
  <dcterms:modified xsi:type="dcterms:W3CDTF">2026-01-06T01:58:23Z</dcterms:modified>
</cp:coreProperties>
</file>