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61" r:id="rId3"/>
    <p:sldId id="270" r:id="rId4"/>
    <p:sldId id="262" r:id="rId5"/>
    <p:sldId id="263" r:id="rId6"/>
    <p:sldId id="264" r:id="rId7"/>
    <p:sldId id="265" r:id="rId8"/>
    <p:sldId id="266" r:id="rId9"/>
    <p:sldId id="267" r:id="rId10"/>
    <p:sldId id="268" r:id="rId11"/>
    <p:sldId id="269" r:id="rId12"/>
    <p:sldId id="271" r:id="rId13"/>
    <p:sldId id="272" r:id="rId14"/>
    <p:sldId id="273"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9A5"/>
    <a:srgbClr val="FF7E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8"/>
    <p:restoredTop sz="91644"/>
  </p:normalViewPr>
  <p:slideViewPr>
    <p:cSldViewPr snapToGrid="0">
      <p:cViewPr varScale="1">
        <p:scale>
          <a:sx n="112" d="100"/>
          <a:sy n="112" d="100"/>
        </p:scale>
        <p:origin x="1616" y="176"/>
      </p:cViewPr>
      <p:guideLst/>
    </p:cSldViewPr>
  </p:slideViewPr>
  <p:notesTextViewPr>
    <p:cViewPr>
      <p:scale>
        <a:sx n="1" d="1"/>
        <a:sy n="1" d="1"/>
      </p:scale>
      <p:origin x="0" y="0"/>
    </p:cViewPr>
  </p:notesTextViewPr>
  <p:sorterViewPr>
    <p:cViewPr>
      <p:scale>
        <a:sx n="80" d="100"/>
        <a:sy n="80" d="100"/>
      </p:scale>
      <p:origin x="0" y="0"/>
    </p:cViewPr>
  </p:sorter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F2694-249A-2643-93CC-A4811EB86EA1}" type="datetimeFigureOut">
              <a:rPr lang="en-US" smtClean="0"/>
              <a:t>12/23/25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8146-F86C-B74E-A5E1-3CED079A5C4B}" type="slidenum">
              <a:rPr lang="en-US" smtClean="0"/>
              <a:t>‹#›</a:t>
            </a:fld>
            <a:endParaRPr lang="en-US"/>
          </a:p>
        </p:txBody>
      </p:sp>
    </p:spTree>
    <p:extLst>
      <p:ext uri="{BB962C8B-B14F-4D97-AF65-F5344CB8AC3E}">
        <p14:creationId xmlns:p14="http://schemas.microsoft.com/office/powerpoint/2010/main" val="277490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DB1A-6F2C-5D94-E8A2-A72D9F47C85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B04EE1-B833-38D6-C096-BBC6895D7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C2F18D8-D803-6AF0-F57A-64985D8F066D}"/>
              </a:ext>
            </a:extLst>
          </p:cNvPr>
          <p:cNvSpPr>
            <a:spLocks noGrp="1"/>
          </p:cNvSpPr>
          <p:nvPr>
            <p:ph type="dt" sz="half" idx="10"/>
          </p:nvPr>
        </p:nvSpPr>
        <p:spPr/>
        <p:txBody>
          <a:bodyPr/>
          <a:lstStyle/>
          <a:p>
            <a:fld id="{9A4ABC6E-DE60-754D-9FDC-D07F4AA1499A}" type="datetime1">
              <a:rPr lang="en-AU" smtClean="0"/>
              <a:t>23/12/2025</a:t>
            </a:fld>
            <a:endParaRPr lang="en-US"/>
          </a:p>
        </p:txBody>
      </p:sp>
      <p:sp>
        <p:nvSpPr>
          <p:cNvPr id="5" name="Footer Placeholder 4">
            <a:extLst>
              <a:ext uri="{FF2B5EF4-FFF2-40B4-BE49-F238E27FC236}">
                <a16:creationId xmlns:a16="http://schemas.microsoft.com/office/drawing/2014/main" id="{4E8C90FB-46F9-5A98-9988-C111E4FC0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530E1-38A9-3757-7EC5-C4B4E9BA4DE5}"/>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136001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AEF1-D9CC-2521-D33B-DC6FF5848D0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5E7AC1-CA4D-7251-05AC-E39A58B6DF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AF5289-1BF1-A64F-FE95-A277251AB04B}"/>
              </a:ext>
            </a:extLst>
          </p:cNvPr>
          <p:cNvSpPr>
            <a:spLocks noGrp="1"/>
          </p:cNvSpPr>
          <p:nvPr>
            <p:ph type="dt" sz="half" idx="10"/>
          </p:nvPr>
        </p:nvSpPr>
        <p:spPr/>
        <p:txBody>
          <a:bodyPr/>
          <a:lstStyle/>
          <a:p>
            <a:fld id="{6C8E9932-1052-6D4F-90E3-2FC3E438CD12}" type="datetime1">
              <a:rPr lang="en-AU" smtClean="0"/>
              <a:t>23/12/2025</a:t>
            </a:fld>
            <a:endParaRPr lang="en-US"/>
          </a:p>
        </p:txBody>
      </p:sp>
      <p:sp>
        <p:nvSpPr>
          <p:cNvPr id="5" name="Footer Placeholder 4">
            <a:extLst>
              <a:ext uri="{FF2B5EF4-FFF2-40B4-BE49-F238E27FC236}">
                <a16:creationId xmlns:a16="http://schemas.microsoft.com/office/drawing/2014/main" id="{F67271E8-A89B-4DEF-66E0-D3461D57C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4FCF1-E978-6966-4F99-2106DF2F05FD}"/>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356038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C97DC-4BEC-A9F2-D253-90155D66C92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BA1CB-D7C9-4F3C-0EF9-D2216DA45E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1E071F-3C59-24C3-9109-49CDEC33021D}"/>
              </a:ext>
            </a:extLst>
          </p:cNvPr>
          <p:cNvSpPr>
            <a:spLocks noGrp="1"/>
          </p:cNvSpPr>
          <p:nvPr>
            <p:ph type="dt" sz="half" idx="10"/>
          </p:nvPr>
        </p:nvSpPr>
        <p:spPr/>
        <p:txBody>
          <a:bodyPr/>
          <a:lstStyle/>
          <a:p>
            <a:fld id="{528CF59B-E8B4-7447-9485-658015E2F09B}" type="datetime1">
              <a:rPr lang="en-AU" smtClean="0"/>
              <a:t>23/12/2025</a:t>
            </a:fld>
            <a:endParaRPr lang="en-US"/>
          </a:p>
        </p:txBody>
      </p:sp>
      <p:sp>
        <p:nvSpPr>
          <p:cNvPr id="5" name="Footer Placeholder 4">
            <a:extLst>
              <a:ext uri="{FF2B5EF4-FFF2-40B4-BE49-F238E27FC236}">
                <a16:creationId xmlns:a16="http://schemas.microsoft.com/office/drawing/2014/main" id="{3EF61E6A-C334-8298-7313-240288465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6A746-F8B2-7850-5D81-32DC7CEB8FCD}"/>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207462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FB03-4682-81B2-1339-D22A4DC15E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1611A6-4E59-EA5A-CF2A-079FF473B2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226D36-2447-3B9A-5DCC-D9F35EAA30E6}"/>
              </a:ext>
            </a:extLst>
          </p:cNvPr>
          <p:cNvSpPr>
            <a:spLocks noGrp="1"/>
          </p:cNvSpPr>
          <p:nvPr>
            <p:ph type="dt" sz="half" idx="10"/>
          </p:nvPr>
        </p:nvSpPr>
        <p:spPr/>
        <p:txBody>
          <a:bodyPr/>
          <a:lstStyle/>
          <a:p>
            <a:fld id="{8787D20D-739A-AF41-94D4-62DA906BD682}" type="datetime1">
              <a:rPr lang="en-AU" smtClean="0"/>
              <a:t>23/12/2025</a:t>
            </a:fld>
            <a:endParaRPr lang="en-US"/>
          </a:p>
        </p:txBody>
      </p:sp>
      <p:sp>
        <p:nvSpPr>
          <p:cNvPr id="5" name="Footer Placeholder 4">
            <a:extLst>
              <a:ext uri="{FF2B5EF4-FFF2-40B4-BE49-F238E27FC236}">
                <a16:creationId xmlns:a16="http://schemas.microsoft.com/office/drawing/2014/main" id="{8E37D595-8833-0287-0F7C-FFF05D6E4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406A8-38E7-2196-A247-A5A855164808}"/>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62448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721C-25E0-F96C-201F-A66734752F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D79FDB-BDB0-F5EC-46D7-6AD1FA1E6B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2F532C-7AED-22B7-EEDC-E10AD5B3F210}"/>
              </a:ext>
            </a:extLst>
          </p:cNvPr>
          <p:cNvSpPr>
            <a:spLocks noGrp="1"/>
          </p:cNvSpPr>
          <p:nvPr>
            <p:ph type="dt" sz="half" idx="10"/>
          </p:nvPr>
        </p:nvSpPr>
        <p:spPr/>
        <p:txBody>
          <a:bodyPr/>
          <a:lstStyle/>
          <a:p>
            <a:fld id="{51B33275-10A5-E346-8B80-1A25B3C33D99}" type="datetime1">
              <a:rPr lang="en-AU" smtClean="0"/>
              <a:t>23/12/2025</a:t>
            </a:fld>
            <a:endParaRPr lang="en-US"/>
          </a:p>
        </p:txBody>
      </p:sp>
      <p:sp>
        <p:nvSpPr>
          <p:cNvPr id="5" name="Footer Placeholder 4">
            <a:extLst>
              <a:ext uri="{FF2B5EF4-FFF2-40B4-BE49-F238E27FC236}">
                <a16:creationId xmlns:a16="http://schemas.microsoft.com/office/drawing/2014/main" id="{5CFE1A8D-BE5D-0257-50F2-9CD215BBD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6500-5235-2672-A378-31CA82488306}"/>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281109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F837-8A9E-566E-6B8A-75C0D8343A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98CC84-0D35-8F20-F1A5-A14E102DBD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FB75FF9-0F70-B82D-0E49-D7DF7ACE52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960DF63-7C37-C920-B1ED-0D5AD38EDB9A}"/>
              </a:ext>
            </a:extLst>
          </p:cNvPr>
          <p:cNvSpPr>
            <a:spLocks noGrp="1"/>
          </p:cNvSpPr>
          <p:nvPr>
            <p:ph type="dt" sz="half" idx="10"/>
          </p:nvPr>
        </p:nvSpPr>
        <p:spPr/>
        <p:txBody>
          <a:bodyPr/>
          <a:lstStyle/>
          <a:p>
            <a:fld id="{1A8E052E-0E3C-1F42-98DB-021095790D6C}" type="datetime1">
              <a:rPr lang="en-AU" smtClean="0"/>
              <a:t>23/12/2025</a:t>
            </a:fld>
            <a:endParaRPr lang="en-US"/>
          </a:p>
        </p:txBody>
      </p:sp>
      <p:sp>
        <p:nvSpPr>
          <p:cNvPr id="6" name="Footer Placeholder 5">
            <a:extLst>
              <a:ext uri="{FF2B5EF4-FFF2-40B4-BE49-F238E27FC236}">
                <a16:creationId xmlns:a16="http://schemas.microsoft.com/office/drawing/2014/main" id="{B9C26304-CCF4-B13A-63A2-F05B95346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89677-1F38-EEE1-676A-2A37CF418324}"/>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25711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1A59-1FE3-455D-2160-A47E301B924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5827C4-8834-BAEE-1C49-54233F83F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893E36-BCE8-1D8A-F2A6-FDE5B4EDFE9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1B7372-39B7-2564-B18D-04E7CAF53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46B1F5-18F9-D7DE-0BA5-F0F3D10687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78AE028-56F7-0AD4-E95D-39461B4C0918}"/>
              </a:ext>
            </a:extLst>
          </p:cNvPr>
          <p:cNvSpPr>
            <a:spLocks noGrp="1"/>
          </p:cNvSpPr>
          <p:nvPr>
            <p:ph type="dt" sz="half" idx="10"/>
          </p:nvPr>
        </p:nvSpPr>
        <p:spPr/>
        <p:txBody>
          <a:bodyPr/>
          <a:lstStyle/>
          <a:p>
            <a:fld id="{F5654104-79F9-A240-A922-38C1F2F21B79}" type="datetime1">
              <a:rPr lang="en-AU" smtClean="0"/>
              <a:t>23/12/2025</a:t>
            </a:fld>
            <a:endParaRPr lang="en-US"/>
          </a:p>
        </p:txBody>
      </p:sp>
      <p:sp>
        <p:nvSpPr>
          <p:cNvPr id="8" name="Footer Placeholder 7">
            <a:extLst>
              <a:ext uri="{FF2B5EF4-FFF2-40B4-BE49-F238E27FC236}">
                <a16:creationId xmlns:a16="http://schemas.microsoft.com/office/drawing/2014/main" id="{EDEBD104-149D-152B-D903-95A2EAD10B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E14DEA-6007-AAE4-E565-B72ACC526983}"/>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137544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357A-2E14-C140-3797-639195F18A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F9CC87C-5270-D058-FC84-7CECA080800B}"/>
              </a:ext>
            </a:extLst>
          </p:cNvPr>
          <p:cNvSpPr>
            <a:spLocks noGrp="1"/>
          </p:cNvSpPr>
          <p:nvPr>
            <p:ph type="dt" sz="half" idx="10"/>
          </p:nvPr>
        </p:nvSpPr>
        <p:spPr/>
        <p:txBody>
          <a:bodyPr/>
          <a:lstStyle/>
          <a:p>
            <a:fld id="{17333E20-E281-A547-85DA-BB9C782CA48F}" type="datetime1">
              <a:rPr lang="en-AU" smtClean="0"/>
              <a:t>23/12/2025</a:t>
            </a:fld>
            <a:endParaRPr lang="en-US"/>
          </a:p>
        </p:txBody>
      </p:sp>
      <p:sp>
        <p:nvSpPr>
          <p:cNvPr id="4" name="Footer Placeholder 3">
            <a:extLst>
              <a:ext uri="{FF2B5EF4-FFF2-40B4-BE49-F238E27FC236}">
                <a16:creationId xmlns:a16="http://schemas.microsoft.com/office/drawing/2014/main" id="{4FD618C2-1945-E9BF-C4B2-5CD5D2D5E2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5B50E-FBC5-0106-AE37-D9E106EDF46F}"/>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72610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B4F6E4-BC0C-7D60-135F-7D6304A8EF82}"/>
              </a:ext>
            </a:extLst>
          </p:cNvPr>
          <p:cNvSpPr>
            <a:spLocks noGrp="1"/>
          </p:cNvSpPr>
          <p:nvPr>
            <p:ph type="dt" sz="half" idx="10"/>
          </p:nvPr>
        </p:nvSpPr>
        <p:spPr/>
        <p:txBody>
          <a:bodyPr/>
          <a:lstStyle/>
          <a:p>
            <a:fld id="{2EEF9C5F-0530-904A-BFD1-17DBD234C45A}" type="datetime1">
              <a:rPr lang="en-AU" smtClean="0"/>
              <a:t>23/12/2025</a:t>
            </a:fld>
            <a:endParaRPr lang="en-US"/>
          </a:p>
        </p:txBody>
      </p:sp>
      <p:sp>
        <p:nvSpPr>
          <p:cNvPr id="3" name="Footer Placeholder 2">
            <a:extLst>
              <a:ext uri="{FF2B5EF4-FFF2-40B4-BE49-F238E27FC236}">
                <a16:creationId xmlns:a16="http://schemas.microsoft.com/office/drawing/2014/main" id="{E65350F1-2B80-B236-EE1B-CECB2F18F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D5B01-223E-9C12-685E-0B9527B7E7EA}"/>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337595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E9BB-72EB-F84C-FF0A-F8A2A754BC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95C65D-545D-3D97-3815-0E7F10B5C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61A8CB3-8195-32FB-67A9-6356C4831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B66F30-ADBF-840F-1963-40B73F334AA5}"/>
              </a:ext>
            </a:extLst>
          </p:cNvPr>
          <p:cNvSpPr>
            <a:spLocks noGrp="1"/>
          </p:cNvSpPr>
          <p:nvPr>
            <p:ph type="dt" sz="half" idx="10"/>
          </p:nvPr>
        </p:nvSpPr>
        <p:spPr/>
        <p:txBody>
          <a:bodyPr/>
          <a:lstStyle/>
          <a:p>
            <a:fld id="{ADEFB187-F0E4-A143-8ED5-B07DE3330D38}" type="datetime1">
              <a:rPr lang="en-AU" smtClean="0"/>
              <a:t>23/12/2025</a:t>
            </a:fld>
            <a:endParaRPr lang="en-US"/>
          </a:p>
        </p:txBody>
      </p:sp>
      <p:sp>
        <p:nvSpPr>
          <p:cNvPr id="6" name="Footer Placeholder 5">
            <a:extLst>
              <a:ext uri="{FF2B5EF4-FFF2-40B4-BE49-F238E27FC236}">
                <a16:creationId xmlns:a16="http://schemas.microsoft.com/office/drawing/2014/main" id="{68E9FBC5-859D-3325-5B12-E178659C1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01D2F-EE31-4186-C76C-8779D6160B3C}"/>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83142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F588-16AA-1ADF-5F7B-59974DC7EC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E9CD0B8-8541-38A4-06C1-4F42F7EAE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20D6D8-E20E-1BC1-AC9C-BE2A8DED1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EDFE72-04BF-72CD-960A-D20D3BA8BB49}"/>
              </a:ext>
            </a:extLst>
          </p:cNvPr>
          <p:cNvSpPr>
            <a:spLocks noGrp="1"/>
          </p:cNvSpPr>
          <p:nvPr>
            <p:ph type="dt" sz="half" idx="10"/>
          </p:nvPr>
        </p:nvSpPr>
        <p:spPr/>
        <p:txBody>
          <a:bodyPr/>
          <a:lstStyle/>
          <a:p>
            <a:fld id="{923A0885-3957-BF46-8ED0-9F138708834D}" type="datetime1">
              <a:rPr lang="en-AU" smtClean="0"/>
              <a:t>23/12/2025</a:t>
            </a:fld>
            <a:endParaRPr lang="en-US"/>
          </a:p>
        </p:txBody>
      </p:sp>
      <p:sp>
        <p:nvSpPr>
          <p:cNvPr id="6" name="Footer Placeholder 5">
            <a:extLst>
              <a:ext uri="{FF2B5EF4-FFF2-40B4-BE49-F238E27FC236}">
                <a16:creationId xmlns:a16="http://schemas.microsoft.com/office/drawing/2014/main" id="{C736FDE2-0154-82A0-18F7-3826C8EA5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FCBFC-C6E8-F0FC-07D5-AFB160FEF522}"/>
              </a:ext>
            </a:extLst>
          </p:cNvPr>
          <p:cNvSpPr>
            <a:spLocks noGrp="1"/>
          </p:cNvSpPr>
          <p:nvPr>
            <p:ph type="sldNum" sz="quarter" idx="12"/>
          </p:nvPr>
        </p:nvSpPr>
        <p:spPr/>
        <p:txBody>
          <a:bodyPr/>
          <a:lstStyle/>
          <a:p>
            <a:fld id="{14FD02DC-8FF0-FD40-A6B7-D854EA024D90}" type="slidenum">
              <a:rPr lang="en-US" smtClean="0"/>
              <a:t>‹#›</a:t>
            </a:fld>
            <a:endParaRPr lang="en-US"/>
          </a:p>
        </p:txBody>
      </p:sp>
    </p:spTree>
    <p:extLst>
      <p:ext uri="{BB962C8B-B14F-4D97-AF65-F5344CB8AC3E}">
        <p14:creationId xmlns:p14="http://schemas.microsoft.com/office/powerpoint/2010/main" val="353874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80DDFF-6C58-B190-1BF4-8FD7EF9BD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6DBC60-96C4-64AD-7128-22862DC54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9C4C7B-FB98-5EB7-E223-50BC1A26B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B0CE14-FB03-D448-B0F1-F5276D8FA2F8}" type="datetime1">
              <a:rPr lang="en-AU" smtClean="0"/>
              <a:t>23/12/2025</a:t>
            </a:fld>
            <a:endParaRPr lang="en-US"/>
          </a:p>
        </p:txBody>
      </p:sp>
      <p:sp>
        <p:nvSpPr>
          <p:cNvPr id="5" name="Footer Placeholder 4">
            <a:extLst>
              <a:ext uri="{FF2B5EF4-FFF2-40B4-BE49-F238E27FC236}">
                <a16:creationId xmlns:a16="http://schemas.microsoft.com/office/drawing/2014/main" id="{10C8F584-A87A-08AF-E3E7-075EDA6B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1215E6-66A1-0BA5-42E2-C24012517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FD02DC-8FF0-FD40-A6B7-D854EA024D90}" type="slidenum">
              <a:rPr lang="en-US" smtClean="0"/>
              <a:t>‹#›</a:t>
            </a:fld>
            <a:endParaRPr lang="en-US"/>
          </a:p>
        </p:txBody>
      </p:sp>
    </p:spTree>
    <p:extLst>
      <p:ext uri="{BB962C8B-B14F-4D97-AF65-F5344CB8AC3E}">
        <p14:creationId xmlns:p14="http://schemas.microsoft.com/office/powerpoint/2010/main" val="264359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7/06/relationships/model3d" Target="../media/model3d1.glb"/><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17/06/relationships/model3d" Target="../media/model3d2.glb"/></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mailto:nbilton@csu.edu.a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70453-485F-A3E3-98C1-550707AAF369}"/>
              </a:ext>
            </a:extLst>
          </p:cNvPr>
          <p:cNvSpPr>
            <a:spLocks noGrp="1"/>
          </p:cNvSpPr>
          <p:nvPr>
            <p:ph type="sldNum" sz="quarter" idx="12"/>
          </p:nvPr>
        </p:nvSpPr>
        <p:spPr/>
        <p:txBody>
          <a:bodyPr/>
          <a:lstStyle/>
          <a:p>
            <a:fld id="{14FD02DC-8FF0-FD40-A6B7-D854EA024D90}" type="slidenum">
              <a:rPr lang="en-US" smtClean="0"/>
              <a:t>1</a:t>
            </a:fld>
            <a:endParaRPr lang="en-US"/>
          </a:p>
        </p:txBody>
      </p:sp>
      <p:sp>
        <p:nvSpPr>
          <p:cNvPr id="8" name="TextBox 7">
            <a:extLst>
              <a:ext uri="{FF2B5EF4-FFF2-40B4-BE49-F238E27FC236}">
                <a16:creationId xmlns:a16="http://schemas.microsoft.com/office/drawing/2014/main" id="{281DDF55-2942-C91E-42C8-09924DC05B07}"/>
              </a:ext>
            </a:extLst>
          </p:cNvPr>
          <p:cNvSpPr txBox="1"/>
          <p:nvPr/>
        </p:nvSpPr>
        <p:spPr>
          <a:xfrm>
            <a:off x="796884" y="1133437"/>
            <a:ext cx="2552244" cy="4486165"/>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1: Purchase the following items. </a:t>
            </a:r>
          </a:p>
          <a:p>
            <a:pPr>
              <a:lnSpc>
                <a:spcPct val="150000"/>
              </a:lnSpc>
            </a:pPr>
            <a:r>
              <a:rPr lang="en-AU" sz="1600" dirty="0">
                <a:latin typeface="Calibri" panose="020F0502020204030204" pitchFamily="34" charset="0"/>
                <a:cs typeface="Calibri" panose="020F0502020204030204" pitchFamily="34" charset="0"/>
              </a:rPr>
              <a:t>39 white straws</a:t>
            </a:r>
          </a:p>
          <a:p>
            <a:pPr>
              <a:lnSpc>
                <a:spcPct val="150000"/>
              </a:lnSpc>
            </a:pPr>
            <a:r>
              <a:rPr lang="en-AU" sz="1600" dirty="0">
                <a:latin typeface="Calibri" panose="020F0502020204030204" pitchFamily="34" charset="0"/>
                <a:cs typeface="Calibri" panose="020F0502020204030204" pitchFamily="34" charset="0"/>
              </a:rPr>
              <a:t>25 pipe cleaners </a:t>
            </a:r>
          </a:p>
          <a:p>
            <a:pPr>
              <a:lnSpc>
                <a:spcPct val="150000"/>
              </a:lnSpc>
            </a:pPr>
            <a:endParaRPr lang="en-AU" sz="1600" dirty="0">
              <a:latin typeface="Calibri" panose="020F0502020204030204" pitchFamily="34" charset="0"/>
              <a:cs typeface="Calibri" panose="020F0502020204030204" pitchFamily="34" charset="0"/>
            </a:endParaRPr>
          </a:p>
          <a:p>
            <a:pPr>
              <a:lnSpc>
                <a:spcPct val="150000"/>
              </a:lnSpc>
            </a:pPr>
            <a:r>
              <a:rPr lang="en-AU" sz="1600" dirty="0">
                <a:latin typeface="Calibri" panose="020F0502020204030204" pitchFamily="34" charset="0"/>
                <a:cs typeface="Calibri" panose="020F0502020204030204" pitchFamily="34" charset="0"/>
              </a:rPr>
              <a:t>Step 2: grab 2 pipe cleaners and one straw</a:t>
            </a:r>
          </a:p>
          <a:p>
            <a:pPr>
              <a:lnSpc>
                <a:spcPct val="150000"/>
              </a:lnSpc>
            </a:pPr>
            <a:endParaRPr lang="en-AU" sz="1600" dirty="0">
              <a:latin typeface="Calibri" panose="020F0502020204030204" pitchFamily="34" charset="0"/>
              <a:cs typeface="Calibri" panose="020F0502020204030204" pitchFamily="34" charset="0"/>
            </a:endParaRPr>
          </a:p>
          <a:p>
            <a:pPr>
              <a:lnSpc>
                <a:spcPct val="150000"/>
              </a:lnSpc>
            </a:pPr>
            <a:r>
              <a:rPr lang="en-AU" sz="1600" dirty="0">
                <a:latin typeface="Calibri" panose="020F0502020204030204" pitchFamily="34" charset="0"/>
                <a:cs typeface="Calibri" panose="020F0502020204030204" pitchFamily="34" charset="0"/>
              </a:rPr>
              <a:t>Step 3: insert both pipe cleaners into the straw about halfway up</a:t>
            </a:r>
          </a:p>
          <a:p>
            <a:pPr>
              <a:lnSpc>
                <a:spcPct val="150000"/>
              </a:lnSpc>
            </a:pPr>
            <a:endParaRPr lang="en-AU" sz="1600" dirty="0">
              <a:latin typeface="Calibri" panose="020F0502020204030204" pitchFamily="34" charset="0"/>
              <a:cs typeface="Calibri" panose="020F0502020204030204" pitchFamily="34" charset="0"/>
            </a:endParaRPr>
          </a:p>
        </p:txBody>
      </p:sp>
      <p:pic>
        <p:nvPicPr>
          <p:cNvPr id="3" name="Picture 2" descr="A black and white pipe cleaner&#10;&#10;AI-generated content may be incorrect.">
            <a:extLst>
              <a:ext uri="{FF2B5EF4-FFF2-40B4-BE49-F238E27FC236}">
                <a16:creationId xmlns:a16="http://schemas.microsoft.com/office/drawing/2014/main" id="{42C7AC29-5C88-A381-1B92-360A88CA6D4D}"/>
              </a:ext>
            </a:extLst>
          </p:cNvPr>
          <p:cNvPicPr>
            <a:picLocks noChangeAspect="1"/>
          </p:cNvPicPr>
          <p:nvPr/>
        </p:nvPicPr>
        <p:blipFill>
          <a:blip r:embed="rId2"/>
          <a:stretch>
            <a:fillRect/>
          </a:stretch>
        </p:blipFill>
        <p:spPr>
          <a:xfrm>
            <a:off x="4012435" y="1133437"/>
            <a:ext cx="3771900" cy="4965700"/>
          </a:xfrm>
          <a:prstGeom prst="rect">
            <a:avLst/>
          </a:prstGeom>
        </p:spPr>
      </p:pic>
      <p:pic>
        <p:nvPicPr>
          <p:cNvPr id="10" name="Picture 9" descr="A black and white triangle&#10;&#10;AI-generated content may be incorrect.">
            <a:extLst>
              <a:ext uri="{FF2B5EF4-FFF2-40B4-BE49-F238E27FC236}">
                <a16:creationId xmlns:a16="http://schemas.microsoft.com/office/drawing/2014/main" id="{40129429-0367-195B-D409-90AAEEF6E4BA}"/>
              </a:ext>
            </a:extLst>
          </p:cNvPr>
          <p:cNvPicPr>
            <a:picLocks noChangeAspect="1"/>
          </p:cNvPicPr>
          <p:nvPr/>
        </p:nvPicPr>
        <p:blipFill>
          <a:blip r:embed="rId3"/>
          <a:stretch>
            <a:fillRect/>
          </a:stretch>
        </p:blipFill>
        <p:spPr>
          <a:xfrm>
            <a:off x="7975600" y="1133436"/>
            <a:ext cx="3176440" cy="4965701"/>
          </a:xfrm>
          <a:prstGeom prst="rect">
            <a:avLst/>
          </a:prstGeom>
        </p:spPr>
      </p:pic>
      <p:sp>
        <p:nvSpPr>
          <p:cNvPr id="11" name="TextBox 10">
            <a:extLst>
              <a:ext uri="{FF2B5EF4-FFF2-40B4-BE49-F238E27FC236}">
                <a16:creationId xmlns:a16="http://schemas.microsoft.com/office/drawing/2014/main" id="{FE0FD0C0-6ACC-70EB-33B5-377EC78CE487}"/>
              </a:ext>
            </a:extLst>
          </p:cNvPr>
          <p:cNvSpPr txBox="1"/>
          <p:nvPr/>
        </p:nvSpPr>
        <p:spPr>
          <a:xfrm>
            <a:off x="796884" y="180210"/>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279491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BC03E-4852-7E50-2E5A-E2BAD1C45AC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55D851-FD45-14C0-95A8-7597B30ADC03}"/>
              </a:ext>
            </a:extLst>
          </p:cNvPr>
          <p:cNvSpPr>
            <a:spLocks noGrp="1"/>
          </p:cNvSpPr>
          <p:nvPr>
            <p:ph type="sldNum" sz="quarter" idx="12"/>
          </p:nvPr>
        </p:nvSpPr>
        <p:spPr/>
        <p:txBody>
          <a:bodyPr/>
          <a:lstStyle/>
          <a:p>
            <a:fld id="{14FD02DC-8FF0-FD40-A6B7-D854EA024D90}" type="slidenum">
              <a:rPr lang="en-US" smtClean="0"/>
              <a:t>10</a:t>
            </a:fld>
            <a:endParaRPr lang="en-US"/>
          </a:p>
        </p:txBody>
      </p:sp>
      <p:sp>
        <p:nvSpPr>
          <p:cNvPr id="8" name="TextBox 7">
            <a:extLst>
              <a:ext uri="{FF2B5EF4-FFF2-40B4-BE49-F238E27FC236}">
                <a16:creationId xmlns:a16="http://schemas.microsoft.com/office/drawing/2014/main" id="{16FFBE6F-0751-A0F7-4908-9766F586510B}"/>
              </a:ext>
            </a:extLst>
          </p:cNvPr>
          <p:cNvSpPr txBox="1"/>
          <p:nvPr/>
        </p:nvSpPr>
        <p:spPr>
          <a:xfrm>
            <a:off x="796884" y="1133437"/>
            <a:ext cx="2783598" cy="1162178"/>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11: cut 10 pipe cleaners in half and insert two per straw as shown. </a:t>
            </a:r>
          </a:p>
        </p:txBody>
      </p:sp>
      <p:pic>
        <p:nvPicPr>
          <p:cNvPr id="3" name="Picture 2" descr="A close-up of a tree&#10;&#10;AI-generated content may be incorrect.">
            <a:extLst>
              <a:ext uri="{FF2B5EF4-FFF2-40B4-BE49-F238E27FC236}">
                <a16:creationId xmlns:a16="http://schemas.microsoft.com/office/drawing/2014/main" id="{5C298DF8-A1AD-0580-3EDC-A7A9FDABAC34}"/>
              </a:ext>
            </a:extLst>
          </p:cNvPr>
          <p:cNvPicPr>
            <a:picLocks noChangeAspect="1"/>
          </p:cNvPicPr>
          <p:nvPr/>
        </p:nvPicPr>
        <p:blipFill>
          <a:blip r:embed="rId2"/>
          <a:stretch>
            <a:fillRect/>
          </a:stretch>
        </p:blipFill>
        <p:spPr>
          <a:xfrm rot="16200000">
            <a:off x="4864318" y="676492"/>
            <a:ext cx="3781027" cy="5020708"/>
          </a:xfrm>
          <a:prstGeom prst="rect">
            <a:avLst/>
          </a:prstGeom>
        </p:spPr>
      </p:pic>
      <p:sp>
        <p:nvSpPr>
          <p:cNvPr id="2" name="TextBox 1">
            <a:extLst>
              <a:ext uri="{FF2B5EF4-FFF2-40B4-BE49-F238E27FC236}">
                <a16:creationId xmlns:a16="http://schemas.microsoft.com/office/drawing/2014/main" id="{35F5BE8A-F3E7-6F51-82FC-99C240F919A1}"/>
              </a:ext>
            </a:extLst>
          </p:cNvPr>
          <p:cNvSpPr txBox="1"/>
          <p:nvPr/>
        </p:nvSpPr>
        <p:spPr>
          <a:xfrm>
            <a:off x="79688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183342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5043F-6891-905F-C684-11F81B4136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F0CCE4-98E3-B872-00CF-AC5328F4A35B}"/>
              </a:ext>
            </a:extLst>
          </p:cNvPr>
          <p:cNvSpPr>
            <a:spLocks noGrp="1"/>
          </p:cNvSpPr>
          <p:nvPr>
            <p:ph type="sldNum" sz="quarter" idx="12"/>
          </p:nvPr>
        </p:nvSpPr>
        <p:spPr/>
        <p:txBody>
          <a:bodyPr/>
          <a:lstStyle/>
          <a:p>
            <a:fld id="{14FD02DC-8FF0-FD40-A6B7-D854EA024D90}" type="slidenum">
              <a:rPr lang="en-US" smtClean="0"/>
              <a:t>11</a:t>
            </a:fld>
            <a:endParaRPr lang="en-US"/>
          </a:p>
        </p:txBody>
      </p:sp>
      <p:sp>
        <p:nvSpPr>
          <p:cNvPr id="8" name="TextBox 7">
            <a:extLst>
              <a:ext uri="{FF2B5EF4-FFF2-40B4-BE49-F238E27FC236}">
                <a16:creationId xmlns:a16="http://schemas.microsoft.com/office/drawing/2014/main" id="{CE96FF35-A6D4-83CF-98E2-6634A5349BFC}"/>
              </a:ext>
            </a:extLst>
          </p:cNvPr>
          <p:cNvSpPr txBox="1"/>
          <p:nvPr/>
        </p:nvSpPr>
        <p:spPr>
          <a:xfrm>
            <a:off x="796884" y="1783433"/>
            <a:ext cx="2783598" cy="1900841"/>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12: slide the final 20 straws over the exposed pipe cleaners </a:t>
            </a:r>
          </a:p>
          <a:p>
            <a:pPr>
              <a:lnSpc>
                <a:spcPct val="150000"/>
              </a:lnSpc>
            </a:pPr>
            <a:endParaRPr lang="en-AU" sz="1600" dirty="0">
              <a:latin typeface="Calibri" panose="020F0502020204030204" pitchFamily="34" charset="0"/>
              <a:cs typeface="Calibri" panose="020F0502020204030204" pitchFamily="34" charset="0"/>
            </a:endParaRPr>
          </a:p>
          <a:p>
            <a:pPr>
              <a:lnSpc>
                <a:spcPct val="150000"/>
              </a:lnSpc>
            </a:pPr>
            <a:endParaRPr lang="en-AU" sz="1600" dirty="0">
              <a:latin typeface="Calibri" panose="020F0502020204030204" pitchFamily="34" charset="0"/>
              <a:cs typeface="Calibri" panose="020F0502020204030204" pitchFamily="34" charset="0"/>
            </a:endParaRPr>
          </a:p>
        </p:txBody>
      </p:sp>
      <p:pic>
        <p:nvPicPr>
          <p:cNvPr id="5" name="Picture 4" descr="A white sticks in a shape of a tree&#10;&#10;AI-generated content may be incorrect.">
            <a:extLst>
              <a:ext uri="{FF2B5EF4-FFF2-40B4-BE49-F238E27FC236}">
                <a16:creationId xmlns:a16="http://schemas.microsoft.com/office/drawing/2014/main" id="{121005D7-FC89-740E-E6C5-18886A4B3DFE}"/>
              </a:ext>
            </a:extLst>
          </p:cNvPr>
          <p:cNvPicPr>
            <a:picLocks noChangeAspect="1"/>
          </p:cNvPicPr>
          <p:nvPr/>
        </p:nvPicPr>
        <p:blipFill>
          <a:blip r:embed="rId2"/>
          <a:stretch>
            <a:fillRect/>
          </a:stretch>
        </p:blipFill>
        <p:spPr>
          <a:xfrm rot="16200000">
            <a:off x="4306294" y="859756"/>
            <a:ext cx="4516917" cy="6438478"/>
          </a:xfrm>
          <a:prstGeom prst="rect">
            <a:avLst/>
          </a:prstGeom>
        </p:spPr>
      </p:pic>
      <p:sp>
        <p:nvSpPr>
          <p:cNvPr id="7" name="TextBox 6">
            <a:extLst>
              <a:ext uri="{FF2B5EF4-FFF2-40B4-BE49-F238E27FC236}">
                <a16:creationId xmlns:a16="http://schemas.microsoft.com/office/drawing/2014/main" id="{AEA6033E-0BA1-B261-6342-21B56D750332}"/>
              </a:ext>
            </a:extLst>
          </p:cNvPr>
          <p:cNvSpPr txBox="1"/>
          <p:nvPr/>
        </p:nvSpPr>
        <p:spPr>
          <a:xfrm>
            <a:off x="796884" y="3514997"/>
            <a:ext cx="2177783"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right terminal bronchioles (very last level represented by 12 straws)</a:t>
            </a:r>
          </a:p>
        </p:txBody>
      </p:sp>
      <p:sp>
        <p:nvSpPr>
          <p:cNvPr id="9" name="TextBox 8">
            <a:extLst>
              <a:ext uri="{FF2B5EF4-FFF2-40B4-BE49-F238E27FC236}">
                <a16:creationId xmlns:a16="http://schemas.microsoft.com/office/drawing/2014/main" id="{7F0C8DBD-7035-C7FB-D85A-DF7DBDAEFD21}"/>
              </a:ext>
            </a:extLst>
          </p:cNvPr>
          <p:cNvSpPr txBox="1"/>
          <p:nvPr/>
        </p:nvSpPr>
        <p:spPr>
          <a:xfrm>
            <a:off x="796884" y="4860139"/>
            <a:ext cx="2350421"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left terminal bronchioles (very last level represented by 8 straws)</a:t>
            </a:r>
          </a:p>
        </p:txBody>
      </p:sp>
      <p:sp>
        <p:nvSpPr>
          <p:cNvPr id="2" name="TextBox 1">
            <a:extLst>
              <a:ext uri="{FF2B5EF4-FFF2-40B4-BE49-F238E27FC236}">
                <a16:creationId xmlns:a16="http://schemas.microsoft.com/office/drawing/2014/main" id="{C446898A-DFE5-7BD9-7B3F-C5B399B3E804}"/>
              </a:ext>
            </a:extLst>
          </p:cNvPr>
          <p:cNvSpPr txBox="1"/>
          <p:nvPr/>
        </p:nvSpPr>
        <p:spPr>
          <a:xfrm>
            <a:off x="79688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283227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DDAD-8034-466A-59CD-7280B8A92FD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DA6775-DE1C-0E60-C543-CDC3812FA717}"/>
              </a:ext>
            </a:extLst>
          </p:cNvPr>
          <p:cNvSpPr>
            <a:spLocks noGrp="1"/>
          </p:cNvSpPr>
          <p:nvPr>
            <p:ph type="sldNum" sz="quarter" idx="12"/>
          </p:nvPr>
        </p:nvSpPr>
        <p:spPr/>
        <p:txBody>
          <a:bodyPr/>
          <a:lstStyle/>
          <a:p>
            <a:fld id="{14FD02DC-8FF0-FD40-A6B7-D854EA024D90}" type="slidenum">
              <a:rPr lang="en-US" smtClean="0"/>
              <a:t>12</a:t>
            </a:fld>
            <a:endParaRPr lang="en-US"/>
          </a:p>
        </p:txBody>
      </p:sp>
      <p:sp>
        <p:nvSpPr>
          <p:cNvPr id="8" name="TextBox 7">
            <a:extLst>
              <a:ext uri="{FF2B5EF4-FFF2-40B4-BE49-F238E27FC236}">
                <a16:creationId xmlns:a16="http://schemas.microsoft.com/office/drawing/2014/main" id="{8BA8D6E9-9E4B-9E4C-428A-CF0CB7894643}"/>
              </a:ext>
            </a:extLst>
          </p:cNvPr>
          <p:cNvSpPr txBox="1"/>
          <p:nvPr/>
        </p:nvSpPr>
        <p:spPr>
          <a:xfrm>
            <a:off x="796884" y="1133437"/>
            <a:ext cx="2783598" cy="1531510"/>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13: cut one straw in half and slide the two pieces over three pipe cleaners</a:t>
            </a:r>
          </a:p>
          <a:p>
            <a:pPr>
              <a:lnSpc>
                <a:spcPct val="150000"/>
              </a:lnSpc>
            </a:pPr>
            <a:endParaRPr lang="en-AU" sz="1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F8C9F95-2F3C-B5AF-D208-D081669BA52E}"/>
              </a:ext>
            </a:extLst>
          </p:cNvPr>
          <p:cNvSpPr txBox="1"/>
          <p:nvPr/>
        </p:nvSpPr>
        <p:spPr>
          <a:xfrm>
            <a:off x="796884" y="2664947"/>
            <a:ext cx="2037161" cy="1162178"/>
          </a:xfrm>
          <a:prstGeom prst="rect">
            <a:avLst/>
          </a:prstGeom>
          <a:noFill/>
        </p:spPr>
        <p:txBody>
          <a:bodyPr wrap="square">
            <a:spAutoFit/>
          </a:bodyPr>
          <a:lstStyle/>
          <a:p>
            <a:pPr>
              <a:lnSpc>
                <a:spcPct val="150000"/>
              </a:lnSpc>
            </a:pPr>
            <a:r>
              <a:rPr lang="en-AU" sz="1600" dirty="0">
                <a:latin typeface="Calibri" panose="020F0502020204030204" pitchFamily="34" charset="0"/>
                <a:cs typeface="Calibri" panose="020F0502020204030204" pitchFamily="34" charset="0"/>
              </a:rPr>
              <a:t>Instruct the students to label the parts as shown. </a:t>
            </a:r>
          </a:p>
        </p:txBody>
      </p:sp>
      <p:pic>
        <p:nvPicPr>
          <p:cNvPr id="3" name="Picture 2" descr="A white and black object on a white surface&#10;&#10;AI-generated content may be incorrect.">
            <a:extLst>
              <a:ext uri="{FF2B5EF4-FFF2-40B4-BE49-F238E27FC236}">
                <a16:creationId xmlns:a16="http://schemas.microsoft.com/office/drawing/2014/main" id="{CCBB4E81-9821-0C02-1E99-507C2A03ADC5}"/>
              </a:ext>
            </a:extLst>
          </p:cNvPr>
          <p:cNvPicPr>
            <a:picLocks noChangeAspect="1"/>
          </p:cNvPicPr>
          <p:nvPr/>
        </p:nvPicPr>
        <p:blipFill>
          <a:blip r:embed="rId2"/>
          <a:stretch>
            <a:fillRect/>
          </a:stretch>
        </p:blipFill>
        <p:spPr>
          <a:xfrm>
            <a:off x="5422822" y="688805"/>
            <a:ext cx="4248954" cy="5667545"/>
          </a:xfrm>
          <a:prstGeom prst="rect">
            <a:avLst/>
          </a:prstGeom>
        </p:spPr>
      </p:pic>
      <p:sp>
        <p:nvSpPr>
          <p:cNvPr id="11" name="TextBox 10">
            <a:extLst>
              <a:ext uri="{FF2B5EF4-FFF2-40B4-BE49-F238E27FC236}">
                <a16:creationId xmlns:a16="http://schemas.microsoft.com/office/drawing/2014/main" id="{27E6D0E6-EBC5-D261-1A3B-E4878222B7D4}"/>
              </a:ext>
            </a:extLst>
          </p:cNvPr>
          <p:cNvSpPr txBox="1"/>
          <p:nvPr/>
        </p:nvSpPr>
        <p:spPr>
          <a:xfrm>
            <a:off x="9671775" y="1885405"/>
            <a:ext cx="217778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respiratory bronchiole</a:t>
            </a:r>
          </a:p>
        </p:txBody>
      </p:sp>
      <p:cxnSp>
        <p:nvCxnSpPr>
          <p:cNvPr id="12" name="Straight Arrow Connector 11">
            <a:extLst>
              <a:ext uri="{FF2B5EF4-FFF2-40B4-BE49-F238E27FC236}">
                <a16:creationId xmlns:a16="http://schemas.microsoft.com/office/drawing/2014/main" id="{059AE568-78C9-DEF6-6C0F-14DDFC314410}"/>
              </a:ext>
            </a:extLst>
          </p:cNvPr>
          <p:cNvCxnSpPr>
            <a:cxnSpLocks/>
          </p:cNvCxnSpPr>
          <p:nvPr/>
        </p:nvCxnSpPr>
        <p:spPr>
          <a:xfrm flipH="1">
            <a:off x="7887044" y="2060155"/>
            <a:ext cx="17847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9AA62AE-E6C6-9A39-3320-CDF87C485DAF}"/>
              </a:ext>
            </a:extLst>
          </p:cNvPr>
          <p:cNvSpPr txBox="1"/>
          <p:nvPr/>
        </p:nvSpPr>
        <p:spPr>
          <a:xfrm>
            <a:off x="79688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
        <p:nvSpPr>
          <p:cNvPr id="17" name="TextBox 16">
            <a:extLst>
              <a:ext uri="{FF2B5EF4-FFF2-40B4-BE49-F238E27FC236}">
                <a16:creationId xmlns:a16="http://schemas.microsoft.com/office/drawing/2014/main" id="{232C80C1-0B2E-49EB-163B-0645BF0B2763}"/>
              </a:ext>
            </a:extLst>
          </p:cNvPr>
          <p:cNvSpPr txBox="1"/>
          <p:nvPr/>
        </p:nvSpPr>
        <p:spPr>
          <a:xfrm>
            <a:off x="9671776" y="3657848"/>
            <a:ext cx="217778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alveolar duct</a:t>
            </a:r>
          </a:p>
        </p:txBody>
      </p:sp>
      <p:cxnSp>
        <p:nvCxnSpPr>
          <p:cNvPr id="18" name="Straight Arrow Connector 17">
            <a:extLst>
              <a:ext uri="{FF2B5EF4-FFF2-40B4-BE49-F238E27FC236}">
                <a16:creationId xmlns:a16="http://schemas.microsoft.com/office/drawing/2014/main" id="{B65F85C8-439F-AA4D-86E3-AF364310F4A7}"/>
              </a:ext>
            </a:extLst>
          </p:cNvPr>
          <p:cNvCxnSpPr>
            <a:cxnSpLocks/>
          </p:cNvCxnSpPr>
          <p:nvPr/>
        </p:nvCxnSpPr>
        <p:spPr>
          <a:xfrm flipH="1">
            <a:off x="7887044" y="3827125"/>
            <a:ext cx="17847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099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E535-00A1-5709-3D3E-D531879204E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0129F1C-4852-4147-F870-6C8989E3141F}"/>
              </a:ext>
            </a:extLst>
          </p:cNvPr>
          <p:cNvSpPr>
            <a:spLocks noGrp="1" noRot="1" noMove="1" noResize="1" noEditPoints="1" noAdjustHandles="1" noChangeArrowheads="1" noChangeShapeType="1"/>
          </p:cNvSpPr>
          <p:nvPr/>
        </p:nvSpPr>
        <p:spPr>
          <a:xfrm>
            <a:off x="3393200" y="1236861"/>
            <a:ext cx="7028762" cy="4961861"/>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4FC5DD9-2C3E-DB10-311D-544744B0C307}"/>
              </a:ext>
            </a:extLst>
          </p:cNvPr>
          <p:cNvSpPr>
            <a:spLocks noGrp="1"/>
          </p:cNvSpPr>
          <p:nvPr>
            <p:ph type="sldNum" sz="quarter" idx="12"/>
          </p:nvPr>
        </p:nvSpPr>
        <p:spPr/>
        <p:txBody>
          <a:bodyPr/>
          <a:lstStyle/>
          <a:p>
            <a:fld id="{14FD02DC-8FF0-FD40-A6B7-D854EA024D90}" type="slidenum">
              <a:rPr lang="en-US" smtClean="0"/>
              <a:t>13</a:t>
            </a:fld>
            <a:endParaRPr lang="en-US"/>
          </a:p>
        </p:txBody>
      </p:sp>
      <p:sp>
        <p:nvSpPr>
          <p:cNvPr id="8" name="TextBox 7">
            <a:extLst>
              <a:ext uri="{FF2B5EF4-FFF2-40B4-BE49-F238E27FC236}">
                <a16:creationId xmlns:a16="http://schemas.microsoft.com/office/drawing/2014/main" id="{C6485EE7-F9C4-C540-3B33-D5E95B6A49E0}"/>
              </a:ext>
            </a:extLst>
          </p:cNvPr>
          <p:cNvSpPr txBox="1"/>
          <p:nvPr/>
        </p:nvSpPr>
        <p:spPr>
          <a:xfrm>
            <a:off x="473725" y="1133437"/>
            <a:ext cx="2784004" cy="5224828"/>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15: </a:t>
            </a:r>
          </a:p>
          <a:p>
            <a:pPr>
              <a:lnSpc>
                <a:spcPct val="150000"/>
              </a:lnSpc>
            </a:pPr>
            <a:r>
              <a:rPr lang="en-AU" sz="1600" dirty="0">
                <a:latin typeface="Calibri" panose="020F0502020204030204" pitchFamily="34" charset="0"/>
                <a:cs typeface="Calibri" panose="020F0502020204030204" pitchFamily="34" charset="0"/>
              </a:rPr>
              <a:t>If you have a 3D printer, print out the two models provided. </a:t>
            </a:r>
          </a:p>
          <a:p>
            <a:pPr>
              <a:lnSpc>
                <a:spcPct val="150000"/>
              </a:lnSpc>
            </a:pPr>
            <a:r>
              <a:rPr lang="en-AU" sz="1600" dirty="0">
                <a:latin typeface="Calibri" panose="020F0502020204030204" pitchFamily="34" charset="0"/>
                <a:cs typeface="Calibri" panose="020F0502020204030204" pitchFamily="34" charset="0"/>
              </a:rPr>
              <a:t>You should have two halves (A and B) which you can align together to represent a simple alveolar sac.  </a:t>
            </a:r>
          </a:p>
          <a:p>
            <a:pPr>
              <a:lnSpc>
                <a:spcPct val="150000"/>
              </a:lnSpc>
            </a:pPr>
            <a:endParaRPr lang="en-AU" sz="1600" dirty="0">
              <a:latin typeface="Calibri" panose="020F0502020204030204" pitchFamily="34" charset="0"/>
              <a:cs typeface="Calibri" panose="020F0502020204030204" pitchFamily="34" charset="0"/>
            </a:endParaRPr>
          </a:p>
          <a:p>
            <a:pPr>
              <a:lnSpc>
                <a:spcPct val="150000"/>
              </a:lnSpc>
            </a:pPr>
            <a:r>
              <a:rPr lang="en-AU" sz="1600" dirty="0">
                <a:latin typeface="Calibri" panose="020F0502020204030204" pitchFamily="34" charset="0"/>
                <a:cs typeface="Calibri" panose="020F0502020204030204" pitchFamily="34" charset="0"/>
              </a:rPr>
              <a:t>If you do not have access to a 3D printer, let me know and I will print these for you and send them to you free of charge. Click to rotate each model. </a:t>
            </a:r>
          </a:p>
        </p:txBody>
      </p:sp>
      <p:sp>
        <p:nvSpPr>
          <p:cNvPr id="14" name="TextBox 13">
            <a:extLst>
              <a:ext uri="{FF2B5EF4-FFF2-40B4-BE49-F238E27FC236}">
                <a16:creationId xmlns:a16="http://schemas.microsoft.com/office/drawing/2014/main" id="{F9CA9CBB-4845-A3C7-06C9-D863B1C35109}"/>
              </a:ext>
            </a:extLst>
          </p:cNvPr>
          <p:cNvSpPr txBox="1"/>
          <p:nvPr/>
        </p:nvSpPr>
        <p:spPr>
          <a:xfrm>
            <a:off x="44255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
        <p:nvSpPr>
          <p:cNvPr id="17" name="TextBox 16">
            <a:extLst>
              <a:ext uri="{FF2B5EF4-FFF2-40B4-BE49-F238E27FC236}">
                <a16:creationId xmlns:a16="http://schemas.microsoft.com/office/drawing/2014/main" id="{85439DD3-EA75-C4B9-7FD6-8DB0D324978D}"/>
              </a:ext>
            </a:extLst>
          </p:cNvPr>
          <p:cNvSpPr txBox="1"/>
          <p:nvPr/>
        </p:nvSpPr>
        <p:spPr>
          <a:xfrm>
            <a:off x="10643475" y="2056378"/>
            <a:ext cx="125842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alveolar duct</a:t>
            </a:r>
          </a:p>
        </p:txBody>
      </p:sp>
      <p:cxnSp>
        <p:nvCxnSpPr>
          <p:cNvPr id="18" name="Straight Arrow Connector 17">
            <a:extLst>
              <a:ext uri="{FF2B5EF4-FFF2-40B4-BE49-F238E27FC236}">
                <a16:creationId xmlns:a16="http://schemas.microsoft.com/office/drawing/2014/main" id="{4F4DAC44-ACD8-D3DD-4423-5A7A307C774F}"/>
              </a:ext>
            </a:extLst>
          </p:cNvPr>
          <p:cNvCxnSpPr>
            <a:cxnSpLocks/>
          </p:cNvCxnSpPr>
          <p:nvPr/>
        </p:nvCxnSpPr>
        <p:spPr>
          <a:xfrm flipH="1">
            <a:off x="9328325" y="2394932"/>
            <a:ext cx="25026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m3d="http://schemas.microsoft.com/office/drawing/2017/model3d" Requires="am3d">
          <p:graphicFrame>
            <p:nvGraphicFramePr>
              <p:cNvPr id="3" name="3D Model 2">
                <a:extLst>
                  <a:ext uri="{FF2B5EF4-FFF2-40B4-BE49-F238E27FC236}">
                    <a16:creationId xmlns:a16="http://schemas.microsoft.com/office/drawing/2014/main" id="{81CBDD7D-FDED-C662-8361-1BA974C230E1}"/>
                  </a:ext>
                </a:extLst>
              </p:cNvPr>
              <p:cNvGraphicFramePr>
                <a:graphicFrameLocks noChangeAspect="1"/>
              </p:cNvGraphicFramePr>
              <p:nvPr>
                <p:extLst>
                  <p:ext uri="{D42A27DB-BD31-4B8C-83A1-F6EECF244321}">
                    <p14:modId xmlns:p14="http://schemas.microsoft.com/office/powerpoint/2010/main" val="987850274"/>
                  </p:ext>
                </p:extLst>
              </p:nvPr>
            </p:nvGraphicFramePr>
            <p:xfrm>
              <a:off x="3964964" y="1631927"/>
              <a:ext cx="2701417" cy="4317968"/>
            </p:xfrm>
            <a:graphic>
              <a:graphicData uri="http://schemas.microsoft.com/office/drawing/2017/model3d">
                <am3d:model3d r:embed="rId2">
                  <am3d:spPr>
                    <a:xfrm>
                      <a:off x="0" y="0"/>
                      <a:ext cx="2701417" cy="4317968"/>
                    </a:xfrm>
                    <a:prstGeom prst="rect">
                      <a:avLst/>
                    </a:prstGeom>
                  </am3d:spPr>
                  <am3d:camera>
                    <am3d:pos x="0" y="0" z="57683582"/>
                    <am3d:up dx="0" dy="36000000" dz="0"/>
                    <am3d:lookAt x="0" y="0" z="0"/>
                    <am3d:perspective fov="2700000"/>
                  </am3d:camera>
                  <am3d:trans>
                    <am3d:meterPerModelUnit n="13333334" d="1000000"/>
                    <am3d:preTrans dx="24720002" dy="-18000000" dz="-1164001"/>
                    <am3d:scale>
                      <am3d:sx n="1000000" d="1000000"/>
                      <am3d:sy n="1000000" d="1000000"/>
                      <am3d:sz n="1000000" d="1000000"/>
                    </am3d:scale>
                    <am3d:rot ax="-938562" ay="578221" az="-161039"/>
                    <am3d:postTrans dx="0" dy="0" dz="0"/>
                  </am3d:trans>
                  <am3d:raster rName="Office3DRenderer" rVer="16.0.8326">
                    <am3d:blip r:embed="rId3"/>
                  </am3d:raster>
                  <am3d:objViewport viewportSz="53140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a:extLst>
                  <a:ext uri="{FF2B5EF4-FFF2-40B4-BE49-F238E27FC236}">
                    <a16:creationId xmlns:a16="http://schemas.microsoft.com/office/drawing/2014/main" id="{81CBDD7D-FDED-C662-8361-1BA974C230E1}"/>
                  </a:ext>
                </a:extLst>
              </p:cNvPr>
              <p:cNvPicPr>
                <a:picLocks noGrp="1" noRot="1" noChangeAspect="1" noMove="1" noResize="1" noEditPoints="1" noAdjustHandles="1" noChangeArrowheads="1" noChangeShapeType="1" noCrop="1"/>
              </p:cNvPicPr>
              <p:nvPr/>
            </p:nvPicPr>
            <p:blipFill>
              <a:blip r:embed="rId3"/>
              <a:stretch>
                <a:fillRect/>
              </a:stretch>
            </p:blipFill>
            <p:spPr>
              <a:xfrm>
                <a:off x="3964964" y="1631927"/>
                <a:ext cx="2701417" cy="4317968"/>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3D Model 4">
                <a:extLst>
                  <a:ext uri="{FF2B5EF4-FFF2-40B4-BE49-F238E27FC236}">
                    <a16:creationId xmlns:a16="http://schemas.microsoft.com/office/drawing/2014/main" id="{2E96D930-796D-12C4-934B-5F3C924E05BD}"/>
                  </a:ext>
                </a:extLst>
              </p:cNvPr>
              <p:cNvGraphicFramePr>
                <a:graphicFrameLocks noChangeAspect="1"/>
              </p:cNvGraphicFramePr>
              <p:nvPr>
                <p:extLst>
                  <p:ext uri="{D42A27DB-BD31-4B8C-83A1-F6EECF244321}">
                    <p14:modId xmlns:p14="http://schemas.microsoft.com/office/powerpoint/2010/main" val="1224844638"/>
                  </p:ext>
                </p:extLst>
              </p:nvPr>
            </p:nvGraphicFramePr>
            <p:xfrm>
              <a:off x="7373616" y="1779722"/>
              <a:ext cx="2595755" cy="4301750"/>
            </p:xfrm>
            <a:graphic>
              <a:graphicData uri="http://schemas.microsoft.com/office/drawing/2017/model3d">
                <am3d:model3d r:embed="rId4">
                  <am3d:spPr>
                    <a:xfrm>
                      <a:off x="0" y="0"/>
                      <a:ext cx="2595755" cy="4301750"/>
                    </a:xfrm>
                    <a:prstGeom prst="rect">
                      <a:avLst/>
                    </a:prstGeom>
                  </am3d:spPr>
                  <am3d:camera>
                    <am3d:pos x="0" y="0" z="56159637"/>
                    <am3d:up dx="0" dy="36000000" dz="0"/>
                    <am3d:lookAt x="0" y="0" z="0"/>
                    <am3d:perspective fov="2700000"/>
                  </am3d:camera>
                  <am3d:trans>
                    <am3d:meterPerModelUnit n="13333334" d="1000000"/>
                    <am3d:preTrans dx="-13679999" dy="-18000000" dz="3125518"/>
                    <am3d:scale>
                      <am3d:sx n="1000000" d="1000000"/>
                      <am3d:sy n="1000000" d="1000000"/>
                      <am3d:sz n="1000000" d="1000000"/>
                    </am3d:scale>
                    <am3d:rot ax="-77078" ay="799822" az="-17777"/>
                    <am3d:postTrans dx="0" dy="0" dz="0"/>
                  </am3d:trans>
                  <am3d:raster rName="Office3DRenderer" rVer="16.0.8326">
                    <am3d:blip r:embed="rId5"/>
                  </am3d:raster>
                  <am3d:objViewport viewportSz="508822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a:extLst>
                  <a:ext uri="{FF2B5EF4-FFF2-40B4-BE49-F238E27FC236}">
                    <a16:creationId xmlns:a16="http://schemas.microsoft.com/office/drawing/2014/main" id="{2E96D930-796D-12C4-934B-5F3C924E05BD}"/>
                  </a:ext>
                </a:extLst>
              </p:cNvPr>
              <p:cNvPicPr>
                <a:picLocks noGrp="1" noRot="1" noChangeAspect="1" noMove="1" noResize="1" noEditPoints="1" noAdjustHandles="1" noChangeArrowheads="1" noChangeShapeType="1" noCrop="1"/>
              </p:cNvPicPr>
              <p:nvPr/>
            </p:nvPicPr>
            <p:blipFill>
              <a:blip r:embed="rId5"/>
              <a:stretch>
                <a:fillRect/>
              </a:stretch>
            </p:blipFill>
            <p:spPr>
              <a:xfrm>
                <a:off x="7373616" y="1779722"/>
                <a:ext cx="2595755" cy="4301750"/>
              </a:xfrm>
              <a:prstGeom prst="rect">
                <a:avLst/>
              </a:prstGeom>
            </p:spPr>
          </p:pic>
        </mc:Fallback>
      </mc:AlternateContent>
      <p:sp>
        <p:nvSpPr>
          <p:cNvPr id="9" name="TextBox 8">
            <a:extLst>
              <a:ext uri="{FF2B5EF4-FFF2-40B4-BE49-F238E27FC236}">
                <a16:creationId xmlns:a16="http://schemas.microsoft.com/office/drawing/2014/main" id="{E2DBEE26-8403-65ED-DEC9-494303CDD68F}"/>
              </a:ext>
            </a:extLst>
          </p:cNvPr>
          <p:cNvSpPr txBox="1"/>
          <p:nvPr/>
        </p:nvSpPr>
        <p:spPr>
          <a:xfrm>
            <a:off x="11015390" y="3667694"/>
            <a:ext cx="139843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alveolus</a:t>
            </a:r>
          </a:p>
        </p:txBody>
      </p:sp>
      <p:cxnSp>
        <p:nvCxnSpPr>
          <p:cNvPr id="13" name="Straight Arrow Connector 12">
            <a:extLst>
              <a:ext uri="{FF2B5EF4-FFF2-40B4-BE49-F238E27FC236}">
                <a16:creationId xmlns:a16="http://schemas.microsoft.com/office/drawing/2014/main" id="{413424B6-EB26-38EE-55A3-276D819A8A34}"/>
              </a:ext>
            </a:extLst>
          </p:cNvPr>
          <p:cNvCxnSpPr>
            <a:cxnSpLocks/>
          </p:cNvCxnSpPr>
          <p:nvPr/>
        </p:nvCxnSpPr>
        <p:spPr>
          <a:xfrm flipH="1">
            <a:off x="10046218" y="3971647"/>
            <a:ext cx="17847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6E60F3D-C30B-45EB-4E4F-2BE2CC49AD12}"/>
              </a:ext>
            </a:extLst>
          </p:cNvPr>
          <p:cNvSpPr txBox="1"/>
          <p:nvPr/>
        </p:nvSpPr>
        <p:spPr>
          <a:xfrm>
            <a:off x="4209860" y="1332335"/>
            <a:ext cx="240175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Full model not split in half</a:t>
            </a:r>
          </a:p>
        </p:txBody>
      </p:sp>
      <p:sp>
        <p:nvSpPr>
          <p:cNvPr id="19" name="TextBox 18">
            <a:extLst>
              <a:ext uri="{FF2B5EF4-FFF2-40B4-BE49-F238E27FC236}">
                <a16:creationId xmlns:a16="http://schemas.microsoft.com/office/drawing/2014/main" id="{BC11B164-6FDC-A10E-3A37-2B9AEB67D7BB}"/>
              </a:ext>
            </a:extLst>
          </p:cNvPr>
          <p:cNvSpPr txBox="1"/>
          <p:nvPr/>
        </p:nvSpPr>
        <p:spPr>
          <a:xfrm>
            <a:off x="7428270" y="1323918"/>
            <a:ext cx="240175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One half of the split model</a:t>
            </a:r>
          </a:p>
        </p:txBody>
      </p:sp>
      <p:sp>
        <p:nvSpPr>
          <p:cNvPr id="2" name="TextBox 1">
            <a:extLst>
              <a:ext uri="{FF2B5EF4-FFF2-40B4-BE49-F238E27FC236}">
                <a16:creationId xmlns:a16="http://schemas.microsoft.com/office/drawing/2014/main" id="{3D9F3337-295C-70E0-97EF-7C66A151C71C}"/>
              </a:ext>
            </a:extLst>
          </p:cNvPr>
          <p:cNvSpPr txBox="1"/>
          <p:nvPr/>
        </p:nvSpPr>
        <p:spPr>
          <a:xfrm>
            <a:off x="5084703" y="295331"/>
            <a:ext cx="6746247" cy="616515"/>
          </a:xfrm>
          <a:prstGeom prst="rect">
            <a:avLst/>
          </a:prstGeom>
          <a:noFill/>
        </p:spPr>
        <p:txBody>
          <a:bodyPr wrap="square" rtlCol="0">
            <a:spAutoFit/>
          </a:bodyPr>
          <a:lstStyle/>
          <a:p>
            <a:pPr>
              <a:lnSpc>
                <a:spcPct val="150000"/>
              </a:lnSpc>
            </a:pPr>
            <a:r>
              <a:rPr lang="en-AU" sz="1200" i="1" dirty="0">
                <a:solidFill>
                  <a:srgbClr val="FF0000"/>
                </a:solidFill>
                <a:latin typeface="Calibri" panose="020F0502020204030204" pitchFamily="34" charset="0"/>
                <a:cs typeface="Calibri" panose="020F0502020204030204" pitchFamily="34" charset="0"/>
              </a:rPr>
              <a:t>Important! I have yet to test print this model. I will do this during January  2026. If you print it before me, please let me know how it goes and if it needs tweaking. Let's work together </a:t>
            </a:r>
            <a:r>
              <a:rPr lang="en-AU" sz="1200" i="1" dirty="0">
                <a:solidFill>
                  <a:srgbClr val="FF0000"/>
                </a:solidFill>
                <a:latin typeface="Calibri" panose="020F0502020204030204" pitchFamily="34" charset="0"/>
                <a:cs typeface="Calibri" panose="020F0502020204030204" pitchFamily="34" charset="0"/>
                <a:sym typeface="Wingdings" pitchFamily="2" charset="2"/>
              </a:rPr>
              <a:t></a:t>
            </a:r>
            <a:endParaRPr lang="en-AU" sz="12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95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30398-247F-105C-B9D7-B56F0BA38CF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58B9F-C1FA-A3A7-EDFB-30EF8024E301}"/>
              </a:ext>
            </a:extLst>
          </p:cNvPr>
          <p:cNvSpPr>
            <a:spLocks noGrp="1"/>
          </p:cNvSpPr>
          <p:nvPr>
            <p:ph type="sldNum" sz="quarter" idx="12"/>
          </p:nvPr>
        </p:nvSpPr>
        <p:spPr/>
        <p:txBody>
          <a:bodyPr/>
          <a:lstStyle/>
          <a:p>
            <a:fld id="{14FD02DC-8FF0-FD40-A6B7-D854EA024D90}" type="slidenum">
              <a:rPr lang="en-US" smtClean="0"/>
              <a:t>14</a:t>
            </a:fld>
            <a:endParaRPr lang="en-US"/>
          </a:p>
        </p:txBody>
      </p:sp>
      <p:sp>
        <p:nvSpPr>
          <p:cNvPr id="8" name="TextBox 7">
            <a:extLst>
              <a:ext uri="{FF2B5EF4-FFF2-40B4-BE49-F238E27FC236}">
                <a16:creationId xmlns:a16="http://schemas.microsoft.com/office/drawing/2014/main" id="{2ECDCA69-E4C2-A0FD-9490-1812120205D9}"/>
              </a:ext>
            </a:extLst>
          </p:cNvPr>
          <p:cNvSpPr txBox="1"/>
          <p:nvPr/>
        </p:nvSpPr>
        <p:spPr>
          <a:xfrm>
            <a:off x="796884" y="1226820"/>
            <a:ext cx="2783598" cy="4486165"/>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15: make sure that the three pipe cleaners are sticking out about 7 cm from the bottom of the two straws. </a:t>
            </a:r>
          </a:p>
          <a:p>
            <a:pPr>
              <a:lnSpc>
                <a:spcPct val="150000"/>
              </a:lnSpc>
            </a:pPr>
            <a:r>
              <a:rPr lang="en-AU" sz="1600" dirty="0">
                <a:latin typeface="Calibri" panose="020F0502020204030204" pitchFamily="34" charset="0"/>
                <a:cs typeface="Calibri" panose="020F0502020204030204" pitchFamily="34" charset="0"/>
              </a:rPr>
              <a:t>Slide the three straws inside the top of the 3D printed model. </a:t>
            </a:r>
          </a:p>
          <a:p>
            <a:pPr>
              <a:lnSpc>
                <a:spcPct val="150000"/>
              </a:lnSpc>
            </a:pPr>
            <a:r>
              <a:rPr lang="en-AU" sz="1600" dirty="0">
                <a:latin typeface="Calibri" panose="020F0502020204030204" pitchFamily="34" charset="0"/>
                <a:cs typeface="Calibri" panose="020F0502020204030204" pitchFamily="34" charset="0"/>
              </a:rPr>
              <a:t>The pipe cleaners represent air. </a:t>
            </a:r>
          </a:p>
          <a:p>
            <a:pPr>
              <a:lnSpc>
                <a:spcPct val="150000"/>
              </a:lnSpc>
            </a:pPr>
            <a:r>
              <a:rPr lang="en-AU" sz="1600" dirty="0">
                <a:latin typeface="Calibri" panose="020F0502020204030204" pitchFamily="34" charset="0"/>
                <a:cs typeface="Calibri" panose="020F0502020204030204" pitchFamily="34" charset="0"/>
              </a:rPr>
              <a:t>Make sure that the “air” goes into each alveolus. </a:t>
            </a:r>
          </a:p>
          <a:p>
            <a:pPr>
              <a:lnSpc>
                <a:spcPct val="150000"/>
              </a:lnSpc>
            </a:pPr>
            <a:r>
              <a:rPr lang="en-AU" sz="1600" dirty="0">
                <a:latin typeface="Calibri" panose="020F0502020204030204" pitchFamily="34" charset="0"/>
                <a:cs typeface="Calibri" panose="020F0502020204030204" pitchFamily="34" charset="0"/>
              </a:rPr>
              <a:t>The model is now complete hooray! </a:t>
            </a:r>
          </a:p>
        </p:txBody>
      </p:sp>
      <p:pic>
        <p:nvPicPr>
          <p:cNvPr id="3" name="Picture 2" descr="A white and black object on a white surface&#10;&#10;AI-generated content may be incorrect.">
            <a:extLst>
              <a:ext uri="{FF2B5EF4-FFF2-40B4-BE49-F238E27FC236}">
                <a16:creationId xmlns:a16="http://schemas.microsoft.com/office/drawing/2014/main" id="{6F6B656B-F971-C270-1D87-82D5331210CA}"/>
              </a:ext>
            </a:extLst>
          </p:cNvPr>
          <p:cNvPicPr>
            <a:picLocks noChangeAspect="1"/>
          </p:cNvPicPr>
          <p:nvPr/>
        </p:nvPicPr>
        <p:blipFill>
          <a:blip r:embed="rId2"/>
          <a:stretch>
            <a:fillRect/>
          </a:stretch>
        </p:blipFill>
        <p:spPr>
          <a:xfrm>
            <a:off x="3903333" y="1351111"/>
            <a:ext cx="3448698" cy="4600109"/>
          </a:xfrm>
          <a:prstGeom prst="rect">
            <a:avLst/>
          </a:prstGeom>
        </p:spPr>
      </p:pic>
      <p:sp>
        <p:nvSpPr>
          <p:cNvPr id="14" name="TextBox 13">
            <a:extLst>
              <a:ext uri="{FF2B5EF4-FFF2-40B4-BE49-F238E27FC236}">
                <a16:creationId xmlns:a16="http://schemas.microsoft.com/office/drawing/2014/main" id="{BCA92B74-12A6-BD2F-3AF0-07B16D0AC4D3}"/>
              </a:ext>
            </a:extLst>
          </p:cNvPr>
          <p:cNvSpPr txBox="1"/>
          <p:nvPr/>
        </p:nvSpPr>
        <p:spPr>
          <a:xfrm>
            <a:off x="79688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pic>
        <p:nvPicPr>
          <p:cNvPr id="5" name="Picture 4" descr="A grey object with holes&#10;&#10;AI-generated content may be incorrect.">
            <a:extLst>
              <a:ext uri="{FF2B5EF4-FFF2-40B4-BE49-F238E27FC236}">
                <a16:creationId xmlns:a16="http://schemas.microsoft.com/office/drawing/2014/main" id="{692A0B00-155F-1C02-2F2E-DF0DE817F25F}"/>
              </a:ext>
            </a:extLst>
          </p:cNvPr>
          <p:cNvPicPr>
            <a:picLocks noChangeAspect="1"/>
          </p:cNvPicPr>
          <p:nvPr/>
        </p:nvPicPr>
        <p:blipFill>
          <a:blip r:embed="rId3"/>
          <a:stretch>
            <a:fillRect/>
          </a:stretch>
        </p:blipFill>
        <p:spPr>
          <a:xfrm>
            <a:off x="7527290" y="1226820"/>
            <a:ext cx="3492500" cy="4724400"/>
          </a:xfrm>
          <a:prstGeom prst="rect">
            <a:avLst/>
          </a:prstGeom>
        </p:spPr>
      </p:pic>
      <p:cxnSp>
        <p:nvCxnSpPr>
          <p:cNvPr id="7" name="Straight Connector 6">
            <a:extLst>
              <a:ext uri="{FF2B5EF4-FFF2-40B4-BE49-F238E27FC236}">
                <a16:creationId xmlns:a16="http://schemas.microsoft.com/office/drawing/2014/main" id="{96D12889-19B9-BEBC-9698-97BE383E2214}"/>
              </a:ext>
            </a:extLst>
          </p:cNvPr>
          <p:cNvCxnSpPr>
            <a:cxnSpLocks/>
          </p:cNvCxnSpPr>
          <p:nvPr/>
        </p:nvCxnSpPr>
        <p:spPr>
          <a:xfrm>
            <a:off x="9273540" y="1385401"/>
            <a:ext cx="0" cy="2672249"/>
          </a:xfrm>
          <a:prstGeom prst="line">
            <a:avLst/>
          </a:prstGeom>
          <a:ln w="82550"/>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29EC2E4-C750-210D-09C4-0C6D9CC92BA0}"/>
              </a:ext>
            </a:extLst>
          </p:cNvPr>
          <p:cNvCxnSpPr>
            <a:cxnSpLocks/>
          </p:cNvCxnSpPr>
          <p:nvPr/>
        </p:nvCxnSpPr>
        <p:spPr>
          <a:xfrm>
            <a:off x="9460230" y="1351111"/>
            <a:ext cx="0" cy="3792390"/>
          </a:xfrm>
          <a:prstGeom prst="line">
            <a:avLst/>
          </a:prstGeom>
          <a:ln w="82550"/>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788C26FA-9581-DA98-C6D0-2EAE8C9966E4}"/>
              </a:ext>
            </a:extLst>
          </p:cNvPr>
          <p:cNvCxnSpPr>
            <a:cxnSpLocks/>
          </p:cNvCxnSpPr>
          <p:nvPr/>
        </p:nvCxnSpPr>
        <p:spPr>
          <a:xfrm>
            <a:off x="9635490" y="1362540"/>
            <a:ext cx="0" cy="2672249"/>
          </a:xfrm>
          <a:prstGeom prst="line">
            <a:avLst/>
          </a:prstGeom>
          <a:ln w="82550"/>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77227EC2-01F5-E3FD-4423-27439CDE0F95}"/>
              </a:ext>
            </a:extLst>
          </p:cNvPr>
          <p:cNvCxnSpPr>
            <a:cxnSpLocks/>
          </p:cNvCxnSpPr>
          <p:nvPr/>
        </p:nvCxnSpPr>
        <p:spPr>
          <a:xfrm flipH="1">
            <a:off x="8850623" y="4023359"/>
            <a:ext cx="422917" cy="228601"/>
          </a:xfrm>
          <a:prstGeom prst="line">
            <a:avLst/>
          </a:prstGeom>
          <a:ln w="82550"/>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0369138-FA79-29D7-EDEB-2A786FE7108C}"/>
              </a:ext>
            </a:extLst>
          </p:cNvPr>
          <p:cNvCxnSpPr>
            <a:cxnSpLocks/>
          </p:cNvCxnSpPr>
          <p:nvPr/>
        </p:nvCxnSpPr>
        <p:spPr>
          <a:xfrm>
            <a:off x="9635490" y="3999229"/>
            <a:ext cx="415921" cy="264161"/>
          </a:xfrm>
          <a:prstGeom prst="line">
            <a:avLst/>
          </a:prstGeom>
          <a:ln w="825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0789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14C15B-D5ED-60D2-1B67-2CDEBF100083}"/>
              </a:ext>
            </a:extLst>
          </p:cNvPr>
          <p:cNvSpPr txBox="1"/>
          <p:nvPr/>
        </p:nvSpPr>
        <p:spPr>
          <a:xfrm>
            <a:off x="6106390" y="759126"/>
            <a:ext cx="4596245" cy="17111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Calibri" panose="020F0502020204030204" pitchFamily="34" charset="0"/>
                <a:ea typeface="+mj-ea"/>
                <a:cs typeface="Calibri" panose="020F0502020204030204" pitchFamily="34" charset="0"/>
              </a:rPr>
              <a:t>More Ideas</a:t>
            </a:r>
          </a:p>
        </p:txBody>
      </p:sp>
      <p:sp>
        <p:nvSpPr>
          <p:cNvPr id="37" name="Rectangle 36">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Heart outline">
            <a:extLst>
              <a:ext uri="{FF2B5EF4-FFF2-40B4-BE49-F238E27FC236}">
                <a16:creationId xmlns:a16="http://schemas.microsoft.com/office/drawing/2014/main" id="{AA522E21-2254-3FAB-2639-E31D254F12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873" y="1510026"/>
            <a:ext cx="3872455" cy="3872455"/>
          </a:xfrm>
          <a:prstGeom prst="rect">
            <a:avLst/>
          </a:prstGeom>
        </p:spPr>
      </p:pic>
      <p:sp>
        <p:nvSpPr>
          <p:cNvPr id="5" name="TextBox 4">
            <a:extLst>
              <a:ext uri="{FF2B5EF4-FFF2-40B4-BE49-F238E27FC236}">
                <a16:creationId xmlns:a16="http://schemas.microsoft.com/office/drawing/2014/main" id="{C36C054B-8283-F8D1-2539-B253E32D16A5}"/>
              </a:ext>
            </a:extLst>
          </p:cNvPr>
          <p:cNvSpPr txBox="1"/>
          <p:nvPr/>
        </p:nvSpPr>
        <p:spPr>
          <a:xfrm>
            <a:off x="6106390" y="2184494"/>
            <a:ext cx="4596245" cy="291223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sym typeface="Wingdings" pitchFamily="2" charset="2"/>
              </a:rPr>
              <a:t>After the model is fully completed, you could go into which parts are involved in the delivery of air versus which parts are involved in gas exchange. The parts that are responsible for conduction are from the trachea to the terminal bronchioles. The parts that are involved in gas exchange are from the respiratory bronchioles to the alveolus. </a:t>
            </a:r>
            <a:endParaRPr lang="en-US" sz="1700" dirty="0">
              <a:latin typeface="Calibri" panose="020F0502020204030204" pitchFamily="34" charset="0"/>
              <a:cs typeface="Calibri" panose="020F0502020204030204" pitchFamily="34" charset="0"/>
            </a:endParaRPr>
          </a:p>
          <a:p>
            <a:pPr indent="-2286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Say thanks Nat! by sending me a photo of your students doing this activity at </a:t>
            </a:r>
            <a:r>
              <a:rPr lang="en-US" sz="1700" dirty="0">
                <a:latin typeface="Calibri" panose="020F0502020204030204" pitchFamily="34" charset="0"/>
                <a:cs typeface="Calibri" panose="020F0502020204030204" pitchFamily="34" charset="0"/>
                <a:hlinkClick r:id="rId4"/>
              </a:rPr>
              <a:t>nbilton@csu.edu.au</a:t>
            </a:r>
            <a:endParaRPr lang="en-US" sz="1700" dirty="0"/>
          </a:p>
        </p:txBody>
      </p:sp>
      <p:sp>
        <p:nvSpPr>
          <p:cNvPr id="2" name="Slide Number Placeholder 1">
            <a:extLst>
              <a:ext uri="{FF2B5EF4-FFF2-40B4-BE49-F238E27FC236}">
                <a16:creationId xmlns:a16="http://schemas.microsoft.com/office/drawing/2014/main" id="{E5F7A5B9-8688-E5C0-D83B-4BF626D3F60F}"/>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14FD02DC-8FF0-FD40-A6B7-D854EA024D90}" type="slidenum">
              <a:rPr lang="en-US">
                <a:solidFill>
                  <a:schemeClr val="tx1"/>
                </a:solidFill>
              </a:rPr>
              <a:pPr>
                <a:spcAft>
                  <a:spcPts val="600"/>
                </a:spcAft>
              </a:pPr>
              <a:t>15</a:t>
            </a:fld>
            <a:endParaRPr lang="en-US">
              <a:solidFill>
                <a:schemeClr val="tx1"/>
              </a:solidFill>
            </a:endParaRPr>
          </a:p>
        </p:txBody>
      </p:sp>
    </p:spTree>
    <p:extLst>
      <p:ext uri="{BB962C8B-B14F-4D97-AF65-F5344CB8AC3E}">
        <p14:creationId xmlns:p14="http://schemas.microsoft.com/office/powerpoint/2010/main" val="120743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BDB3-B617-56E0-204C-FC161E79A5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5DF319-0D2E-3F68-1FC3-E0828F564C7D}"/>
              </a:ext>
            </a:extLst>
          </p:cNvPr>
          <p:cNvSpPr>
            <a:spLocks noGrp="1"/>
          </p:cNvSpPr>
          <p:nvPr>
            <p:ph type="sldNum" sz="quarter" idx="12"/>
          </p:nvPr>
        </p:nvSpPr>
        <p:spPr/>
        <p:txBody>
          <a:bodyPr/>
          <a:lstStyle/>
          <a:p>
            <a:fld id="{14FD02DC-8FF0-FD40-A6B7-D854EA024D90}" type="slidenum">
              <a:rPr lang="en-US" smtClean="0"/>
              <a:t>2</a:t>
            </a:fld>
            <a:endParaRPr lang="en-US"/>
          </a:p>
        </p:txBody>
      </p:sp>
      <p:sp>
        <p:nvSpPr>
          <p:cNvPr id="8" name="TextBox 7">
            <a:extLst>
              <a:ext uri="{FF2B5EF4-FFF2-40B4-BE49-F238E27FC236}">
                <a16:creationId xmlns:a16="http://schemas.microsoft.com/office/drawing/2014/main" id="{96011C48-528A-3CFB-35F6-C829CAE40D96}"/>
              </a:ext>
            </a:extLst>
          </p:cNvPr>
          <p:cNvSpPr txBox="1"/>
          <p:nvPr/>
        </p:nvSpPr>
        <p:spPr>
          <a:xfrm>
            <a:off x="796884" y="1133437"/>
            <a:ext cx="2783598" cy="792846"/>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4: Slide two straws over the exposed pipe cleaners </a:t>
            </a:r>
          </a:p>
        </p:txBody>
      </p:sp>
      <p:pic>
        <p:nvPicPr>
          <p:cNvPr id="7" name="Picture 6" descr="A white rectangular object with a triangle in the middle&#10;&#10;AI-generated content may be incorrect.">
            <a:extLst>
              <a:ext uri="{FF2B5EF4-FFF2-40B4-BE49-F238E27FC236}">
                <a16:creationId xmlns:a16="http://schemas.microsoft.com/office/drawing/2014/main" id="{E31830E7-3386-A234-6DE1-44558720C909}"/>
              </a:ext>
            </a:extLst>
          </p:cNvPr>
          <p:cNvPicPr>
            <a:picLocks noChangeAspect="1"/>
          </p:cNvPicPr>
          <p:nvPr/>
        </p:nvPicPr>
        <p:blipFill>
          <a:blip r:embed="rId2"/>
          <a:stretch>
            <a:fillRect/>
          </a:stretch>
        </p:blipFill>
        <p:spPr>
          <a:xfrm>
            <a:off x="4981006" y="1133437"/>
            <a:ext cx="3337652" cy="5064024"/>
          </a:xfrm>
          <a:prstGeom prst="rect">
            <a:avLst/>
          </a:prstGeom>
        </p:spPr>
      </p:pic>
      <p:sp>
        <p:nvSpPr>
          <p:cNvPr id="9" name="TextBox 8">
            <a:extLst>
              <a:ext uri="{FF2B5EF4-FFF2-40B4-BE49-F238E27FC236}">
                <a16:creationId xmlns:a16="http://schemas.microsoft.com/office/drawing/2014/main" id="{CF429C1E-F94C-202E-BAB7-B1BBD906F0EE}"/>
              </a:ext>
            </a:extLst>
          </p:cNvPr>
          <p:cNvSpPr txBox="1"/>
          <p:nvPr/>
        </p:nvSpPr>
        <p:spPr>
          <a:xfrm>
            <a:off x="796884" y="306596"/>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
        <p:nvSpPr>
          <p:cNvPr id="12" name="TextBox 11">
            <a:extLst>
              <a:ext uri="{FF2B5EF4-FFF2-40B4-BE49-F238E27FC236}">
                <a16:creationId xmlns:a16="http://schemas.microsoft.com/office/drawing/2014/main" id="{DE7C88BA-5B95-25E2-47D6-39128820DA76}"/>
              </a:ext>
            </a:extLst>
          </p:cNvPr>
          <p:cNvSpPr txBox="1"/>
          <p:nvPr/>
        </p:nvSpPr>
        <p:spPr>
          <a:xfrm>
            <a:off x="796884" y="2728407"/>
            <a:ext cx="3076460" cy="3008837"/>
          </a:xfrm>
          <a:prstGeom prst="rect">
            <a:avLst/>
          </a:prstGeom>
          <a:noFill/>
        </p:spPr>
        <p:txBody>
          <a:bodyPr wrap="square">
            <a:spAutoFit/>
          </a:bodyPr>
          <a:lstStyle/>
          <a:p>
            <a:pPr>
              <a:lnSpc>
                <a:spcPct val="150000"/>
              </a:lnSpc>
            </a:pPr>
            <a:r>
              <a:rPr lang="en-AU" sz="1600" dirty="0">
                <a:latin typeface="Calibri" panose="020F0502020204030204" pitchFamily="34" charset="0"/>
                <a:cs typeface="Calibri" panose="020F0502020204030204" pitchFamily="34" charset="0"/>
              </a:rPr>
              <a:t>Instruct the students to label the model. They are going to be doing the labelling it as they build it. </a:t>
            </a:r>
          </a:p>
          <a:p>
            <a:pPr>
              <a:lnSpc>
                <a:spcPct val="150000"/>
              </a:lnSpc>
            </a:pPr>
            <a:endParaRPr lang="en-AU" sz="1600" dirty="0">
              <a:latin typeface="Calibri" panose="020F0502020204030204" pitchFamily="34" charset="0"/>
              <a:cs typeface="Calibri" panose="020F0502020204030204" pitchFamily="34" charset="0"/>
            </a:endParaRPr>
          </a:p>
          <a:p>
            <a:pPr>
              <a:lnSpc>
                <a:spcPct val="150000"/>
              </a:lnSpc>
            </a:pPr>
            <a:r>
              <a:rPr lang="en-AU" sz="1600" dirty="0">
                <a:latin typeface="Calibri" panose="020F0502020204030204" pitchFamily="34" charset="0"/>
                <a:cs typeface="Calibri" panose="020F0502020204030204" pitchFamily="34" charset="0"/>
              </a:rPr>
              <a:t>They can use different colours for the different labels, and they can write the labels directly onto the straws. </a:t>
            </a:r>
          </a:p>
        </p:txBody>
      </p:sp>
      <p:cxnSp>
        <p:nvCxnSpPr>
          <p:cNvPr id="15" name="Straight Arrow Connector 14">
            <a:extLst>
              <a:ext uri="{FF2B5EF4-FFF2-40B4-BE49-F238E27FC236}">
                <a16:creationId xmlns:a16="http://schemas.microsoft.com/office/drawing/2014/main" id="{6CFB7E58-C55E-00B7-5CFB-C75EF50CF78F}"/>
              </a:ext>
            </a:extLst>
          </p:cNvPr>
          <p:cNvCxnSpPr/>
          <p:nvPr/>
        </p:nvCxnSpPr>
        <p:spPr>
          <a:xfrm flipH="1">
            <a:off x="6753340" y="2225407"/>
            <a:ext cx="23906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D55F993-A9CF-DFA6-045A-ACA51036BEB0}"/>
              </a:ext>
            </a:extLst>
          </p:cNvPr>
          <p:cNvSpPr txBox="1"/>
          <p:nvPr/>
        </p:nvSpPr>
        <p:spPr>
          <a:xfrm>
            <a:off x="9221117" y="2038120"/>
            <a:ext cx="1707615"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trachea</a:t>
            </a:r>
          </a:p>
        </p:txBody>
      </p:sp>
    </p:spTree>
    <p:extLst>
      <p:ext uri="{BB962C8B-B14F-4D97-AF65-F5344CB8AC3E}">
        <p14:creationId xmlns:p14="http://schemas.microsoft.com/office/powerpoint/2010/main" val="323940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3FC1-2C61-64FB-ED1C-8A06CFF1C8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93FA54-40FD-4F17-D020-73B0F7D0D6F2}"/>
              </a:ext>
            </a:extLst>
          </p:cNvPr>
          <p:cNvSpPr>
            <a:spLocks noGrp="1"/>
          </p:cNvSpPr>
          <p:nvPr>
            <p:ph type="sldNum" sz="quarter" idx="12"/>
          </p:nvPr>
        </p:nvSpPr>
        <p:spPr/>
        <p:txBody>
          <a:bodyPr/>
          <a:lstStyle/>
          <a:p>
            <a:fld id="{14FD02DC-8FF0-FD40-A6B7-D854EA024D90}" type="slidenum">
              <a:rPr lang="en-US" smtClean="0"/>
              <a:t>3</a:t>
            </a:fld>
            <a:endParaRPr lang="en-US"/>
          </a:p>
        </p:txBody>
      </p:sp>
      <p:sp>
        <p:nvSpPr>
          <p:cNvPr id="8" name="TextBox 7">
            <a:extLst>
              <a:ext uri="{FF2B5EF4-FFF2-40B4-BE49-F238E27FC236}">
                <a16:creationId xmlns:a16="http://schemas.microsoft.com/office/drawing/2014/main" id="{CFB4EB22-4FA0-7251-64F9-57BCFA7FE2A8}"/>
              </a:ext>
            </a:extLst>
          </p:cNvPr>
          <p:cNvSpPr txBox="1"/>
          <p:nvPr/>
        </p:nvSpPr>
        <p:spPr>
          <a:xfrm>
            <a:off x="796884" y="1133437"/>
            <a:ext cx="2783598" cy="792846"/>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4: Slide two straws over the exposed pipe cleaners </a:t>
            </a:r>
          </a:p>
        </p:txBody>
      </p:sp>
      <p:pic>
        <p:nvPicPr>
          <p:cNvPr id="7" name="Picture 6" descr="A white rectangular object with a triangle in the middle&#10;&#10;AI-generated content may be incorrect.">
            <a:extLst>
              <a:ext uri="{FF2B5EF4-FFF2-40B4-BE49-F238E27FC236}">
                <a16:creationId xmlns:a16="http://schemas.microsoft.com/office/drawing/2014/main" id="{B19EA6D0-E4A0-9D74-E91A-E03BE0AEFF7B}"/>
              </a:ext>
            </a:extLst>
          </p:cNvPr>
          <p:cNvPicPr>
            <a:picLocks noChangeAspect="1"/>
          </p:cNvPicPr>
          <p:nvPr/>
        </p:nvPicPr>
        <p:blipFill>
          <a:blip r:embed="rId2"/>
          <a:stretch>
            <a:fillRect/>
          </a:stretch>
        </p:blipFill>
        <p:spPr>
          <a:xfrm>
            <a:off x="4981006" y="1133437"/>
            <a:ext cx="3337652" cy="5064024"/>
          </a:xfrm>
          <a:prstGeom prst="rect">
            <a:avLst/>
          </a:prstGeom>
        </p:spPr>
      </p:pic>
      <p:sp>
        <p:nvSpPr>
          <p:cNvPr id="9" name="TextBox 8">
            <a:extLst>
              <a:ext uri="{FF2B5EF4-FFF2-40B4-BE49-F238E27FC236}">
                <a16:creationId xmlns:a16="http://schemas.microsoft.com/office/drawing/2014/main" id="{A225EEF1-1F06-8798-611F-BF97F85014DF}"/>
              </a:ext>
            </a:extLst>
          </p:cNvPr>
          <p:cNvSpPr txBox="1"/>
          <p:nvPr/>
        </p:nvSpPr>
        <p:spPr>
          <a:xfrm>
            <a:off x="796884" y="222710"/>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cxnSp>
        <p:nvCxnSpPr>
          <p:cNvPr id="15" name="Straight Arrow Connector 14">
            <a:extLst>
              <a:ext uri="{FF2B5EF4-FFF2-40B4-BE49-F238E27FC236}">
                <a16:creationId xmlns:a16="http://schemas.microsoft.com/office/drawing/2014/main" id="{E1576CB7-4760-FE87-888C-5AC1F0B6720E}"/>
              </a:ext>
            </a:extLst>
          </p:cNvPr>
          <p:cNvCxnSpPr>
            <a:cxnSpLocks/>
          </p:cNvCxnSpPr>
          <p:nvPr/>
        </p:nvCxnSpPr>
        <p:spPr>
          <a:xfrm>
            <a:off x="5662670" y="3640220"/>
            <a:ext cx="571041" cy="648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B7DFB60-997B-D3B8-08F6-72C4FB12B03D}"/>
              </a:ext>
            </a:extLst>
          </p:cNvPr>
          <p:cNvSpPr txBox="1"/>
          <p:nvPr/>
        </p:nvSpPr>
        <p:spPr>
          <a:xfrm>
            <a:off x="4085422" y="3217780"/>
            <a:ext cx="213268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right primary bronchi</a:t>
            </a:r>
          </a:p>
        </p:txBody>
      </p:sp>
      <p:cxnSp>
        <p:nvCxnSpPr>
          <p:cNvPr id="3" name="Straight Arrow Connector 2">
            <a:extLst>
              <a:ext uri="{FF2B5EF4-FFF2-40B4-BE49-F238E27FC236}">
                <a16:creationId xmlns:a16="http://schemas.microsoft.com/office/drawing/2014/main" id="{2A1646C0-A89E-8922-E397-677381AF1CE7}"/>
              </a:ext>
            </a:extLst>
          </p:cNvPr>
          <p:cNvCxnSpPr>
            <a:cxnSpLocks/>
          </p:cNvCxnSpPr>
          <p:nvPr/>
        </p:nvCxnSpPr>
        <p:spPr>
          <a:xfrm flipH="1">
            <a:off x="7376256" y="3640220"/>
            <a:ext cx="285520" cy="8158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7924E6A-5281-5914-0561-FB0FBBB2CBED}"/>
              </a:ext>
            </a:extLst>
          </p:cNvPr>
          <p:cNvSpPr txBox="1"/>
          <p:nvPr/>
        </p:nvSpPr>
        <p:spPr>
          <a:xfrm>
            <a:off x="7113688" y="3217780"/>
            <a:ext cx="197202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left primary bronchi</a:t>
            </a:r>
          </a:p>
        </p:txBody>
      </p:sp>
    </p:spTree>
    <p:extLst>
      <p:ext uri="{BB962C8B-B14F-4D97-AF65-F5344CB8AC3E}">
        <p14:creationId xmlns:p14="http://schemas.microsoft.com/office/powerpoint/2010/main" val="132634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B6CAF-BCDD-01F5-1F95-A1C372F67AA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302FB-5899-DBD8-B551-71E300F5B1A9}"/>
              </a:ext>
            </a:extLst>
          </p:cNvPr>
          <p:cNvSpPr>
            <a:spLocks noGrp="1"/>
          </p:cNvSpPr>
          <p:nvPr>
            <p:ph type="sldNum" sz="quarter" idx="12"/>
          </p:nvPr>
        </p:nvSpPr>
        <p:spPr/>
        <p:txBody>
          <a:bodyPr/>
          <a:lstStyle/>
          <a:p>
            <a:fld id="{14FD02DC-8FF0-FD40-A6B7-D854EA024D90}" type="slidenum">
              <a:rPr lang="en-US" smtClean="0"/>
              <a:t>4</a:t>
            </a:fld>
            <a:endParaRPr lang="en-US"/>
          </a:p>
        </p:txBody>
      </p:sp>
      <p:sp>
        <p:nvSpPr>
          <p:cNvPr id="8" name="TextBox 7">
            <a:extLst>
              <a:ext uri="{FF2B5EF4-FFF2-40B4-BE49-F238E27FC236}">
                <a16:creationId xmlns:a16="http://schemas.microsoft.com/office/drawing/2014/main" id="{3C078795-1A8F-949C-1818-61874723B8F1}"/>
              </a:ext>
            </a:extLst>
          </p:cNvPr>
          <p:cNvSpPr txBox="1"/>
          <p:nvPr/>
        </p:nvSpPr>
        <p:spPr>
          <a:xfrm>
            <a:off x="796884" y="1133437"/>
            <a:ext cx="2783598" cy="1162178"/>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5: Insert more pipe cleaners into the straws as shown in the image</a:t>
            </a:r>
          </a:p>
        </p:txBody>
      </p:sp>
      <p:pic>
        <p:nvPicPr>
          <p:cNvPr id="3" name="Picture 2" descr="A pair of black and white sticks&#10;&#10;AI-generated content may be incorrect.">
            <a:extLst>
              <a:ext uri="{FF2B5EF4-FFF2-40B4-BE49-F238E27FC236}">
                <a16:creationId xmlns:a16="http://schemas.microsoft.com/office/drawing/2014/main" id="{0F2D3B56-C97F-AF01-25F1-82455B5006F2}"/>
              </a:ext>
            </a:extLst>
          </p:cNvPr>
          <p:cNvPicPr>
            <a:picLocks noChangeAspect="1"/>
          </p:cNvPicPr>
          <p:nvPr/>
        </p:nvPicPr>
        <p:blipFill>
          <a:blip r:embed="rId2"/>
          <a:stretch>
            <a:fillRect/>
          </a:stretch>
        </p:blipFill>
        <p:spPr>
          <a:xfrm>
            <a:off x="3892997" y="1299991"/>
            <a:ext cx="3448402" cy="4551190"/>
          </a:xfrm>
          <a:prstGeom prst="rect">
            <a:avLst/>
          </a:prstGeom>
        </p:spPr>
      </p:pic>
      <p:sp>
        <p:nvSpPr>
          <p:cNvPr id="5" name="TextBox 4">
            <a:extLst>
              <a:ext uri="{FF2B5EF4-FFF2-40B4-BE49-F238E27FC236}">
                <a16:creationId xmlns:a16="http://schemas.microsoft.com/office/drawing/2014/main" id="{8D0C8D15-8FD3-6252-54EE-25665E05D461}"/>
              </a:ext>
            </a:extLst>
          </p:cNvPr>
          <p:cNvSpPr txBox="1"/>
          <p:nvPr/>
        </p:nvSpPr>
        <p:spPr>
          <a:xfrm>
            <a:off x="796884" y="298933"/>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194369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B409F-B5EC-7DD7-CD85-F8190BB506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D0D1CA-66C2-A164-ED79-95D0030E3A5D}"/>
              </a:ext>
            </a:extLst>
          </p:cNvPr>
          <p:cNvSpPr>
            <a:spLocks noGrp="1"/>
          </p:cNvSpPr>
          <p:nvPr>
            <p:ph type="sldNum" sz="quarter" idx="12"/>
          </p:nvPr>
        </p:nvSpPr>
        <p:spPr/>
        <p:txBody>
          <a:bodyPr/>
          <a:lstStyle/>
          <a:p>
            <a:fld id="{14FD02DC-8FF0-FD40-A6B7-D854EA024D90}" type="slidenum">
              <a:rPr lang="en-US" smtClean="0"/>
              <a:t>5</a:t>
            </a:fld>
            <a:endParaRPr lang="en-US"/>
          </a:p>
        </p:txBody>
      </p:sp>
      <p:sp>
        <p:nvSpPr>
          <p:cNvPr id="8" name="TextBox 7">
            <a:extLst>
              <a:ext uri="{FF2B5EF4-FFF2-40B4-BE49-F238E27FC236}">
                <a16:creationId xmlns:a16="http://schemas.microsoft.com/office/drawing/2014/main" id="{357E9AA5-C4DC-E1AF-7A4B-132ACD45A59D}"/>
              </a:ext>
            </a:extLst>
          </p:cNvPr>
          <p:cNvSpPr txBox="1"/>
          <p:nvPr/>
        </p:nvSpPr>
        <p:spPr>
          <a:xfrm>
            <a:off x="796884" y="1133437"/>
            <a:ext cx="2783598" cy="1162178"/>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6: Trim off the ends of the pipe cleaners a little (I cut off about 3 cm from the ends) </a:t>
            </a:r>
          </a:p>
        </p:txBody>
      </p:sp>
      <p:pic>
        <p:nvPicPr>
          <p:cNvPr id="7" name="Picture 6" descr="A black sticks on a white surface&#10;&#10;AI-generated content may be incorrect.">
            <a:extLst>
              <a:ext uri="{FF2B5EF4-FFF2-40B4-BE49-F238E27FC236}">
                <a16:creationId xmlns:a16="http://schemas.microsoft.com/office/drawing/2014/main" id="{C81D42A4-FAD8-6791-6AB2-51515A6CF6E8}"/>
              </a:ext>
            </a:extLst>
          </p:cNvPr>
          <p:cNvPicPr>
            <a:picLocks noChangeAspect="1"/>
          </p:cNvPicPr>
          <p:nvPr/>
        </p:nvPicPr>
        <p:blipFill>
          <a:blip r:embed="rId2"/>
          <a:stretch>
            <a:fillRect/>
          </a:stretch>
        </p:blipFill>
        <p:spPr>
          <a:xfrm>
            <a:off x="4060177" y="1310738"/>
            <a:ext cx="3537103" cy="4462191"/>
          </a:xfrm>
          <a:prstGeom prst="rect">
            <a:avLst/>
          </a:prstGeom>
        </p:spPr>
      </p:pic>
      <p:sp>
        <p:nvSpPr>
          <p:cNvPr id="9" name="TextBox 8">
            <a:extLst>
              <a:ext uri="{FF2B5EF4-FFF2-40B4-BE49-F238E27FC236}">
                <a16:creationId xmlns:a16="http://schemas.microsoft.com/office/drawing/2014/main" id="{0978FF0A-CF60-B214-E67E-5022BD3935D0}"/>
              </a:ext>
            </a:extLst>
          </p:cNvPr>
          <p:cNvSpPr txBox="1"/>
          <p:nvPr/>
        </p:nvSpPr>
        <p:spPr>
          <a:xfrm>
            <a:off x="796884" y="290379"/>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396991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74389-80EF-3B6E-CA78-2F99240A75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AC05C9-888C-B56C-AD7A-E1CA0256781E}"/>
              </a:ext>
            </a:extLst>
          </p:cNvPr>
          <p:cNvSpPr>
            <a:spLocks noGrp="1"/>
          </p:cNvSpPr>
          <p:nvPr>
            <p:ph type="sldNum" sz="quarter" idx="12"/>
          </p:nvPr>
        </p:nvSpPr>
        <p:spPr/>
        <p:txBody>
          <a:bodyPr/>
          <a:lstStyle/>
          <a:p>
            <a:fld id="{14FD02DC-8FF0-FD40-A6B7-D854EA024D90}" type="slidenum">
              <a:rPr lang="en-US" smtClean="0"/>
              <a:t>6</a:t>
            </a:fld>
            <a:endParaRPr lang="en-US"/>
          </a:p>
        </p:txBody>
      </p:sp>
      <p:sp>
        <p:nvSpPr>
          <p:cNvPr id="8" name="TextBox 7">
            <a:extLst>
              <a:ext uri="{FF2B5EF4-FFF2-40B4-BE49-F238E27FC236}">
                <a16:creationId xmlns:a16="http://schemas.microsoft.com/office/drawing/2014/main" id="{0410D023-B4BC-40CA-CA6F-92E7AD58452B}"/>
              </a:ext>
            </a:extLst>
          </p:cNvPr>
          <p:cNvSpPr txBox="1"/>
          <p:nvPr/>
        </p:nvSpPr>
        <p:spPr>
          <a:xfrm>
            <a:off x="312718" y="1641231"/>
            <a:ext cx="2783598" cy="792846"/>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7: Slide five straws over the exposed pipe cleaners</a:t>
            </a:r>
          </a:p>
        </p:txBody>
      </p:sp>
      <p:pic>
        <p:nvPicPr>
          <p:cNvPr id="3" name="Picture 2" descr="A group of black sticks on a white surface&#10;&#10;AI-generated content may be incorrect.">
            <a:extLst>
              <a:ext uri="{FF2B5EF4-FFF2-40B4-BE49-F238E27FC236}">
                <a16:creationId xmlns:a16="http://schemas.microsoft.com/office/drawing/2014/main" id="{8E4D42A2-1E77-7CE7-5639-38E5C43166C7}"/>
              </a:ext>
            </a:extLst>
          </p:cNvPr>
          <p:cNvPicPr>
            <a:picLocks noChangeAspect="1"/>
          </p:cNvPicPr>
          <p:nvPr/>
        </p:nvPicPr>
        <p:blipFill>
          <a:blip r:embed="rId2"/>
          <a:stretch>
            <a:fillRect/>
          </a:stretch>
        </p:blipFill>
        <p:spPr>
          <a:xfrm>
            <a:off x="5511879" y="323085"/>
            <a:ext cx="4910080" cy="6102925"/>
          </a:xfrm>
          <a:prstGeom prst="rect">
            <a:avLst/>
          </a:prstGeom>
        </p:spPr>
      </p:pic>
      <p:sp>
        <p:nvSpPr>
          <p:cNvPr id="5" name="TextBox 4">
            <a:extLst>
              <a:ext uri="{FF2B5EF4-FFF2-40B4-BE49-F238E27FC236}">
                <a16:creationId xmlns:a16="http://schemas.microsoft.com/office/drawing/2014/main" id="{74621550-654F-37C3-FAF5-7935FEC311FD}"/>
              </a:ext>
            </a:extLst>
          </p:cNvPr>
          <p:cNvSpPr txBox="1"/>
          <p:nvPr/>
        </p:nvSpPr>
        <p:spPr>
          <a:xfrm>
            <a:off x="403722" y="32308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cxnSp>
        <p:nvCxnSpPr>
          <p:cNvPr id="6" name="Straight Arrow Connector 5">
            <a:extLst>
              <a:ext uri="{FF2B5EF4-FFF2-40B4-BE49-F238E27FC236}">
                <a16:creationId xmlns:a16="http://schemas.microsoft.com/office/drawing/2014/main" id="{89D69BA9-B904-91D6-C391-0D094FAFC42A}"/>
              </a:ext>
            </a:extLst>
          </p:cNvPr>
          <p:cNvCxnSpPr>
            <a:cxnSpLocks/>
          </p:cNvCxnSpPr>
          <p:nvPr/>
        </p:nvCxnSpPr>
        <p:spPr>
          <a:xfrm flipH="1">
            <a:off x="9485525" y="4076241"/>
            <a:ext cx="1281400" cy="1708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72986D8-19C3-A059-D164-3B8F41965B06}"/>
              </a:ext>
            </a:extLst>
          </p:cNvPr>
          <p:cNvSpPr txBox="1"/>
          <p:nvPr/>
        </p:nvSpPr>
        <p:spPr>
          <a:xfrm>
            <a:off x="10539012" y="3630619"/>
            <a:ext cx="205923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left secondary bronchi</a:t>
            </a:r>
          </a:p>
        </p:txBody>
      </p:sp>
      <p:cxnSp>
        <p:nvCxnSpPr>
          <p:cNvPr id="12" name="Straight Arrow Connector 11">
            <a:extLst>
              <a:ext uri="{FF2B5EF4-FFF2-40B4-BE49-F238E27FC236}">
                <a16:creationId xmlns:a16="http://schemas.microsoft.com/office/drawing/2014/main" id="{C6926F08-07ED-D7C6-921A-07AA690C8EFA}"/>
              </a:ext>
            </a:extLst>
          </p:cNvPr>
          <p:cNvCxnSpPr>
            <a:cxnSpLocks/>
          </p:cNvCxnSpPr>
          <p:nvPr/>
        </p:nvCxnSpPr>
        <p:spPr>
          <a:xfrm flipH="1">
            <a:off x="10197031" y="4076241"/>
            <a:ext cx="569894" cy="1578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DD802DA-5820-589F-B605-896E017DFE43}"/>
              </a:ext>
            </a:extLst>
          </p:cNvPr>
          <p:cNvCxnSpPr>
            <a:cxnSpLocks/>
          </p:cNvCxnSpPr>
          <p:nvPr/>
        </p:nvCxnSpPr>
        <p:spPr>
          <a:xfrm>
            <a:off x="4829178" y="3374547"/>
            <a:ext cx="1428405" cy="2023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D3E6AD0-2DBC-FD87-7427-269D13465917}"/>
              </a:ext>
            </a:extLst>
          </p:cNvPr>
          <p:cNvSpPr txBox="1"/>
          <p:nvPr/>
        </p:nvSpPr>
        <p:spPr>
          <a:xfrm>
            <a:off x="2651395" y="2977891"/>
            <a:ext cx="217778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right secondary bronchi</a:t>
            </a:r>
          </a:p>
        </p:txBody>
      </p:sp>
      <p:cxnSp>
        <p:nvCxnSpPr>
          <p:cNvPr id="17" name="Straight Arrow Connector 16">
            <a:extLst>
              <a:ext uri="{FF2B5EF4-FFF2-40B4-BE49-F238E27FC236}">
                <a16:creationId xmlns:a16="http://schemas.microsoft.com/office/drawing/2014/main" id="{13F45D5E-B053-EC7E-9285-D820E87162CF}"/>
              </a:ext>
            </a:extLst>
          </p:cNvPr>
          <p:cNvCxnSpPr>
            <a:cxnSpLocks/>
          </p:cNvCxnSpPr>
          <p:nvPr/>
        </p:nvCxnSpPr>
        <p:spPr>
          <a:xfrm>
            <a:off x="4829178" y="3374547"/>
            <a:ext cx="894718" cy="9935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D5F23D95-2607-4F01-E065-819BC3250B50}"/>
              </a:ext>
            </a:extLst>
          </p:cNvPr>
          <p:cNvCxnSpPr>
            <a:cxnSpLocks/>
          </p:cNvCxnSpPr>
          <p:nvPr/>
        </p:nvCxnSpPr>
        <p:spPr>
          <a:xfrm>
            <a:off x="4829178" y="3374547"/>
            <a:ext cx="3137741" cy="2410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571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820C-8866-428E-619D-05D30ADE89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72646-AF2D-0CC4-B0FC-FD2D2A84BEB3}"/>
              </a:ext>
            </a:extLst>
          </p:cNvPr>
          <p:cNvSpPr>
            <a:spLocks noGrp="1"/>
          </p:cNvSpPr>
          <p:nvPr>
            <p:ph type="sldNum" sz="quarter" idx="12"/>
          </p:nvPr>
        </p:nvSpPr>
        <p:spPr/>
        <p:txBody>
          <a:bodyPr/>
          <a:lstStyle/>
          <a:p>
            <a:fld id="{14FD02DC-8FF0-FD40-A6B7-D854EA024D90}" type="slidenum">
              <a:rPr lang="en-US" smtClean="0"/>
              <a:t>7</a:t>
            </a:fld>
            <a:endParaRPr lang="en-US"/>
          </a:p>
        </p:txBody>
      </p:sp>
      <p:sp>
        <p:nvSpPr>
          <p:cNvPr id="8" name="TextBox 7">
            <a:extLst>
              <a:ext uri="{FF2B5EF4-FFF2-40B4-BE49-F238E27FC236}">
                <a16:creationId xmlns:a16="http://schemas.microsoft.com/office/drawing/2014/main" id="{10585786-5674-BD54-734F-66C8D1DCC589}"/>
              </a:ext>
            </a:extLst>
          </p:cNvPr>
          <p:cNvSpPr txBox="1"/>
          <p:nvPr/>
        </p:nvSpPr>
        <p:spPr>
          <a:xfrm>
            <a:off x="796884" y="1133437"/>
            <a:ext cx="2783598" cy="1162178"/>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8: Cut 5 pipe cleaners in half to create a total of 10 pieces</a:t>
            </a:r>
          </a:p>
        </p:txBody>
      </p:sp>
      <p:pic>
        <p:nvPicPr>
          <p:cNvPr id="7" name="Picture 6" descr="A group of black pipe cleaners&#10;&#10;AI-generated content may be incorrect.">
            <a:extLst>
              <a:ext uri="{FF2B5EF4-FFF2-40B4-BE49-F238E27FC236}">
                <a16:creationId xmlns:a16="http://schemas.microsoft.com/office/drawing/2014/main" id="{519785CB-0BFA-B21D-7A0E-AEACA62C9CF4}"/>
              </a:ext>
            </a:extLst>
          </p:cNvPr>
          <p:cNvPicPr>
            <a:picLocks noChangeAspect="1"/>
          </p:cNvPicPr>
          <p:nvPr/>
        </p:nvPicPr>
        <p:blipFill>
          <a:blip r:embed="rId2"/>
          <a:stretch>
            <a:fillRect/>
          </a:stretch>
        </p:blipFill>
        <p:spPr>
          <a:xfrm>
            <a:off x="3705121" y="1284307"/>
            <a:ext cx="5263264" cy="2461427"/>
          </a:xfrm>
          <a:prstGeom prst="rect">
            <a:avLst/>
          </a:prstGeom>
        </p:spPr>
      </p:pic>
      <p:sp>
        <p:nvSpPr>
          <p:cNvPr id="9" name="TextBox 8">
            <a:extLst>
              <a:ext uri="{FF2B5EF4-FFF2-40B4-BE49-F238E27FC236}">
                <a16:creationId xmlns:a16="http://schemas.microsoft.com/office/drawing/2014/main" id="{BC749D36-6194-2C00-4F04-70AC64E3BBFD}"/>
              </a:ext>
            </a:extLst>
          </p:cNvPr>
          <p:cNvSpPr txBox="1"/>
          <p:nvPr/>
        </p:nvSpPr>
        <p:spPr>
          <a:xfrm>
            <a:off x="79688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354727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C5372-464F-8622-2ABF-57F86A11264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88778-EF01-8DAC-992E-2467094A25C4}"/>
              </a:ext>
            </a:extLst>
          </p:cNvPr>
          <p:cNvSpPr>
            <a:spLocks noGrp="1"/>
          </p:cNvSpPr>
          <p:nvPr>
            <p:ph type="sldNum" sz="quarter" idx="12"/>
          </p:nvPr>
        </p:nvSpPr>
        <p:spPr/>
        <p:txBody>
          <a:bodyPr/>
          <a:lstStyle/>
          <a:p>
            <a:fld id="{14FD02DC-8FF0-FD40-A6B7-D854EA024D90}" type="slidenum">
              <a:rPr lang="en-US" smtClean="0"/>
              <a:t>8</a:t>
            </a:fld>
            <a:endParaRPr lang="en-US"/>
          </a:p>
        </p:txBody>
      </p:sp>
      <p:sp>
        <p:nvSpPr>
          <p:cNvPr id="8" name="TextBox 7">
            <a:extLst>
              <a:ext uri="{FF2B5EF4-FFF2-40B4-BE49-F238E27FC236}">
                <a16:creationId xmlns:a16="http://schemas.microsoft.com/office/drawing/2014/main" id="{F87143E1-4A7B-DA59-AED1-CEF4F346E13C}"/>
              </a:ext>
            </a:extLst>
          </p:cNvPr>
          <p:cNvSpPr txBox="1"/>
          <p:nvPr/>
        </p:nvSpPr>
        <p:spPr>
          <a:xfrm>
            <a:off x="796884" y="1133437"/>
            <a:ext cx="2783598" cy="1162178"/>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9: Add the 10 pieces of pipe cleaner to the five straws as shown</a:t>
            </a:r>
          </a:p>
        </p:txBody>
      </p:sp>
      <p:pic>
        <p:nvPicPr>
          <p:cNvPr id="3" name="Picture 2" descr="A white and black sticks on a grey carpet&#10;&#10;AI-generated content may be incorrect.">
            <a:extLst>
              <a:ext uri="{FF2B5EF4-FFF2-40B4-BE49-F238E27FC236}">
                <a16:creationId xmlns:a16="http://schemas.microsoft.com/office/drawing/2014/main" id="{DDC07298-4F8F-5AB7-DB4A-E1FAD9D0D1AB}"/>
              </a:ext>
            </a:extLst>
          </p:cNvPr>
          <p:cNvPicPr>
            <a:picLocks noChangeAspect="1"/>
          </p:cNvPicPr>
          <p:nvPr/>
        </p:nvPicPr>
        <p:blipFill>
          <a:blip r:embed="rId2"/>
          <a:stretch>
            <a:fillRect/>
          </a:stretch>
        </p:blipFill>
        <p:spPr>
          <a:xfrm>
            <a:off x="4067918" y="1293041"/>
            <a:ext cx="4056164" cy="4271918"/>
          </a:xfrm>
          <a:prstGeom prst="rect">
            <a:avLst/>
          </a:prstGeom>
        </p:spPr>
      </p:pic>
      <p:sp>
        <p:nvSpPr>
          <p:cNvPr id="2" name="TextBox 1">
            <a:extLst>
              <a:ext uri="{FF2B5EF4-FFF2-40B4-BE49-F238E27FC236}">
                <a16:creationId xmlns:a16="http://schemas.microsoft.com/office/drawing/2014/main" id="{2AD5FEDD-0AEA-F24B-AD70-768CB1351D0E}"/>
              </a:ext>
            </a:extLst>
          </p:cNvPr>
          <p:cNvSpPr txBox="1"/>
          <p:nvPr/>
        </p:nvSpPr>
        <p:spPr>
          <a:xfrm>
            <a:off x="79688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377647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DF69-96F0-03C7-AF04-6A96D63F7DB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B999A6-2826-B2BB-3145-C1296ABC9662}"/>
              </a:ext>
            </a:extLst>
          </p:cNvPr>
          <p:cNvSpPr>
            <a:spLocks noGrp="1"/>
          </p:cNvSpPr>
          <p:nvPr>
            <p:ph type="sldNum" sz="quarter" idx="12"/>
          </p:nvPr>
        </p:nvSpPr>
        <p:spPr/>
        <p:txBody>
          <a:bodyPr/>
          <a:lstStyle/>
          <a:p>
            <a:fld id="{14FD02DC-8FF0-FD40-A6B7-D854EA024D90}" type="slidenum">
              <a:rPr lang="en-US" smtClean="0"/>
              <a:t>9</a:t>
            </a:fld>
            <a:endParaRPr lang="en-US"/>
          </a:p>
        </p:txBody>
      </p:sp>
      <p:sp>
        <p:nvSpPr>
          <p:cNvPr id="8" name="TextBox 7">
            <a:extLst>
              <a:ext uri="{FF2B5EF4-FFF2-40B4-BE49-F238E27FC236}">
                <a16:creationId xmlns:a16="http://schemas.microsoft.com/office/drawing/2014/main" id="{8EF2E93F-0734-FDF3-5EF9-811AC64D8CCF}"/>
              </a:ext>
            </a:extLst>
          </p:cNvPr>
          <p:cNvSpPr txBox="1"/>
          <p:nvPr/>
        </p:nvSpPr>
        <p:spPr>
          <a:xfrm>
            <a:off x="796884" y="1059501"/>
            <a:ext cx="2783598" cy="1162178"/>
          </a:xfrm>
          <a:prstGeom prst="rect">
            <a:avLst/>
          </a:prstGeom>
          <a:noFill/>
        </p:spPr>
        <p:txBody>
          <a:bodyPr wrap="square" rtlCol="0">
            <a:spAutoFit/>
          </a:bodyPr>
          <a:lstStyle/>
          <a:p>
            <a:pPr>
              <a:lnSpc>
                <a:spcPct val="150000"/>
              </a:lnSpc>
            </a:pPr>
            <a:r>
              <a:rPr lang="en-AU" sz="1600" dirty="0">
                <a:latin typeface="Calibri" panose="020F0502020204030204" pitchFamily="34" charset="0"/>
                <a:cs typeface="Calibri" panose="020F0502020204030204" pitchFamily="34" charset="0"/>
              </a:rPr>
              <a:t>Step 10: Slide 10 straws over the exposed pipe cleaners as shown</a:t>
            </a:r>
          </a:p>
        </p:txBody>
      </p:sp>
      <p:pic>
        <p:nvPicPr>
          <p:cNvPr id="5" name="Picture 4" descr="A white sticks in the shape of a bird's foot with Nazca Lines in the background&#10;&#10;AI-generated content may be incorrect.">
            <a:extLst>
              <a:ext uri="{FF2B5EF4-FFF2-40B4-BE49-F238E27FC236}">
                <a16:creationId xmlns:a16="http://schemas.microsoft.com/office/drawing/2014/main" id="{1618EB6B-B376-42D1-60D2-2FD85257DAAE}"/>
              </a:ext>
            </a:extLst>
          </p:cNvPr>
          <p:cNvPicPr>
            <a:picLocks noChangeAspect="1"/>
          </p:cNvPicPr>
          <p:nvPr/>
        </p:nvPicPr>
        <p:blipFill>
          <a:blip r:embed="rId2"/>
          <a:stretch>
            <a:fillRect/>
          </a:stretch>
        </p:blipFill>
        <p:spPr>
          <a:xfrm>
            <a:off x="6033377" y="389531"/>
            <a:ext cx="4516191" cy="4148024"/>
          </a:xfrm>
          <a:prstGeom prst="rect">
            <a:avLst/>
          </a:prstGeom>
        </p:spPr>
      </p:pic>
      <p:sp>
        <p:nvSpPr>
          <p:cNvPr id="9" name="TextBox 8">
            <a:extLst>
              <a:ext uri="{FF2B5EF4-FFF2-40B4-BE49-F238E27FC236}">
                <a16:creationId xmlns:a16="http://schemas.microsoft.com/office/drawing/2014/main" id="{EA5179EB-F398-87C3-58FA-7A8FDD1EE243}"/>
              </a:ext>
            </a:extLst>
          </p:cNvPr>
          <p:cNvSpPr txBox="1"/>
          <p:nvPr/>
        </p:nvSpPr>
        <p:spPr>
          <a:xfrm>
            <a:off x="2113595" y="4007821"/>
            <a:ext cx="217778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right tertiary bronchi</a:t>
            </a:r>
          </a:p>
        </p:txBody>
      </p:sp>
      <p:sp>
        <p:nvSpPr>
          <p:cNvPr id="13" name="TextBox 12">
            <a:extLst>
              <a:ext uri="{FF2B5EF4-FFF2-40B4-BE49-F238E27FC236}">
                <a16:creationId xmlns:a16="http://schemas.microsoft.com/office/drawing/2014/main" id="{43B8FD31-B0F6-06F2-BF62-EF0EA4F78818}"/>
              </a:ext>
            </a:extLst>
          </p:cNvPr>
          <p:cNvSpPr txBox="1"/>
          <p:nvPr/>
        </p:nvSpPr>
        <p:spPr>
          <a:xfrm>
            <a:off x="9816329" y="6017796"/>
            <a:ext cx="217778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left tertiary bronchi</a:t>
            </a:r>
          </a:p>
        </p:txBody>
      </p:sp>
      <p:cxnSp>
        <p:nvCxnSpPr>
          <p:cNvPr id="16" name="Straight Arrow Connector 15">
            <a:extLst>
              <a:ext uri="{FF2B5EF4-FFF2-40B4-BE49-F238E27FC236}">
                <a16:creationId xmlns:a16="http://schemas.microsoft.com/office/drawing/2014/main" id="{476481E1-A333-295D-F652-4FAC2E0C704E}"/>
              </a:ext>
            </a:extLst>
          </p:cNvPr>
          <p:cNvCxnSpPr>
            <a:cxnSpLocks/>
            <a:stCxn id="13" idx="0"/>
          </p:cNvCxnSpPr>
          <p:nvPr/>
        </p:nvCxnSpPr>
        <p:spPr>
          <a:xfrm flipH="1" flipV="1">
            <a:off x="10432047" y="3792807"/>
            <a:ext cx="473174" cy="2224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681E78F-F02E-620A-28F9-5C9E6DD08F64}"/>
              </a:ext>
            </a:extLst>
          </p:cNvPr>
          <p:cNvCxnSpPr>
            <a:cxnSpLocks/>
            <a:stCxn id="13" idx="0"/>
          </p:cNvCxnSpPr>
          <p:nvPr/>
        </p:nvCxnSpPr>
        <p:spPr>
          <a:xfrm flipH="1" flipV="1">
            <a:off x="10239216" y="3925177"/>
            <a:ext cx="666005" cy="2092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7E48E08-ACE7-0CA5-D644-3DDCC897BD2A}"/>
              </a:ext>
            </a:extLst>
          </p:cNvPr>
          <p:cNvCxnSpPr>
            <a:cxnSpLocks/>
            <a:stCxn id="13" idx="0"/>
          </p:cNvCxnSpPr>
          <p:nvPr/>
        </p:nvCxnSpPr>
        <p:spPr>
          <a:xfrm flipH="1" flipV="1">
            <a:off x="9588569" y="4327346"/>
            <a:ext cx="1316652" cy="1690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45D9F033-479C-A085-4D8C-6532B4B443BA}"/>
              </a:ext>
            </a:extLst>
          </p:cNvPr>
          <p:cNvCxnSpPr>
            <a:cxnSpLocks/>
            <a:stCxn id="13" idx="0"/>
          </p:cNvCxnSpPr>
          <p:nvPr/>
        </p:nvCxnSpPr>
        <p:spPr>
          <a:xfrm flipH="1" flipV="1">
            <a:off x="9198674" y="4389911"/>
            <a:ext cx="1706547" cy="1627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036027A5-D97B-B750-B5E9-1383ECBD8652}"/>
              </a:ext>
            </a:extLst>
          </p:cNvPr>
          <p:cNvCxnSpPr>
            <a:cxnSpLocks/>
            <a:stCxn id="9" idx="3"/>
          </p:cNvCxnSpPr>
          <p:nvPr/>
        </p:nvCxnSpPr>
        <p:spPr>
          <a:xfrm flipV="1">
            <a:off x="4291378" y="2670189"/>
            <a:ext cx="1822983" cy="1506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6C9E55BC-AAB8-59EB-87A6-BDEC5714E0F2}"/>
              </a:ext>
            </a:extLst>
          </p:cNvPr>
          <p:cNvCxnSpPr>
            <a:cxnSpLocks/>
            <a:stCxn id="9" idx="3"/>
          </p:cNvCxnSpPr>
          <p:nvPr/>
        </p:nvCxnSpPr>
        <p:spPr>
          <a:xfrm flipV="1">
            <a:off x="4291378" y="2917025"/>
            <a:ext cx="1889084" cy="1260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47AD156-F18A-7EB5-2F98-54056417C866}"/>
              </a:ext>
            </a:extLst>
          </p:cNvPr>
          <p:cNvCxnSpPr>
            <a:cxnSpLocks/>
            <a:stCxn id="9" idx="3"/>
          </p:cNvCxnSpPr>
          <p:nvPr/>
        </p:nvCxnSpPr>
        <p:spPr>
          <a:xfrm flipV="1">
            <a:off x="4291378" y="3633247"/>
            <a:ext cx="2230607" cy="543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CC725AEF-DAF8-D8DC-D395-51D9469E49F3}"/>
              </a:ext>
            </a:extLst>
          </p:cNvPr>
          <p:cNvCxnSpPr>
            <a:cxnSpLocks/>
          </p:cNvCxnSpPr>
          <p:nvPr/>
        </p:nvCxnSpPr>
        <p:spPr>
          <a:xfrm flipV="1">
            <a:off x="4313412" y="3920594"/>
            <a:ext cx="2483995" cy="212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077A6FFD-F522-55C0-09EF-E2808DD32AC7}"/>
              </a:ext>
            </a:extLst>
          </p:cNvPr>
          <p:cNvCxnSpPr>
            <a:cxnSpLocks/>
            <a:stCxn id="9" idx="3"/>
          </p:cNvCxnSpPr>
          <p:nvPr/>
        </p:nvCxnSpPr>
        <p:spPr>
          <a:xfrm flipV="1">
            <a:off x="4291378" y="4087258"/>
            <a:ext cx="2935686" cy="89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A8CDD76E-D944-4CE1-6835-77812DB7649E}"/>
              </a:ext>
            </a:extLst>
          </p:cNvPr>
          <p:cNvCxnSpPr>
            <a:cxnSpLocks/>
            <a:stCxn id="9" idx="3"/>
          </p:cNvCxnSpPr>
          <p:nvPr/>
        </p:nvCxnSpPr>
        <p:spPr>
          <a:xfrm>
            <a:off x="4291378" y="4177098"/>
            <a:ext cx="3376361" cy="53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9528DFC-6F15-48F7-B4CF-FFF1988C72AA}"/>
              </a:ext>
            </a:extLst>
          </p:cNvPr>
          <p:cNvSpPr txBox="1"/>
          <p:nvPr/>
        </p:nvSpPr>
        <p:spPr>
          <a:xfrm>
            <a:off x="796884" y="268345"/>
            <a:ext cx="5108157"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Model Construction</a:t>
            </a:r>
          </a:p>
        </p:txBody>
      </p:sp>
    </p:spTree>
    <p:extLst>
      <p:ext uri="{BB962C8B-B14F-4D97-AF65-F5344CB8AC3E}">
        <p14:creationId xmlns:p14="http://schemas.microsoft.com/office/powerpoint/2010/main" val="3955533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529</TotalTime>
  <Words>626</Words>
  <Application>Microsoft Macintosh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Bilton, Natalia</dc:creator>
  <cp:lastModifiedBy>Bilton, Natalia</cp:lastModifiedBy>
  <cp:revision>20</cp:revision>
  <dcterms:created xsi:type="dcterms:W3CDTF">2025-12-01T02:14:22Z</dcterms:created>
  <dcterms:modified xsi:type="dcterms:W3CDTF">2025-12-23T01:00:02Z</dcterms:modified>
</cp:coreProperties>
</file>