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56" r:id="rId2"/>
    <p:sldId id="259" r:id="rId3"/>
    <p:sldId id="260" r:id="rId4"/>
    <p:sldId id="261" r:id="rId5"/>
    <p:sldId id="263" r:id="rId6"/>
    <p:sldId id="257" r:id="rId7"/>
    <p:sldId id="262"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4E00"/>
    <a:srgbClr val="5A1025"/>
    <a:srgbClr val="1F5E2C"/>
    <a:srgbClr val="005A63"/>
    <a:srgbClr val="0B1F3A"/>
    <a:srgbClr val="009193"/>
    <a:srgbClr val="0432FF"/>
    <a:srgbClr val="ECE9A5"/>
    <a:srgbClr val="FF7E7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4"/>
    <p:restoredTop sz="94604"/>
  </p:normalViewPr>
  <p:slideViewPr>
    <p:cSldViewPr>
      <p:cViewPr varScale="1">
        <p:scale>
          <a:sx n="92" d="100"/>
          <a:sy n="92" d="100"/>
        </p:scale>
        <p:origin x="2432" y="208"/>
      </p:cViewPr>
      <p:guideLst/>
    </p:cSldViewPr>
  </p:slideViewPr>
  <p:notesTextViewPr>
    <p:cViewPr>
      <p:scale>
        <a:sx n="1" d="1"/>
        <a:sy n="1" d="1"/>
      </p:scale>
      <p:origin x="0" y="0"/>
    </p:cViewPr>
  </p:notesTextViewPr>
  <p:sorterViewPr>
    <p:cViewPr>
      <p:scale>
        <a:sx n="80" d="100"/>
        <a:sy n="80" d="100"/>
      </p:scale>
      <p:origin x="0" y="0"/>
    </p:cViewPr>
  </p:sorter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F2694-249A-2643-93CC-A4811EB86EA1}" type="datetimeFigureOut">
              <a:rPr lang="en-US" smtClean="0"/>
              <a:t>12/9/25</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8146-F86C-B74E-A5E1-3CED079A5C4B}" type="slidenum">
              <a:rPr lang="en-US" smtClean="0"/>
              <a:t>‹#›</a:t>
            </a:fld>
            <a:endParaRPr lang="en-US" dirty="0"/>
          </a:p>
        </p:txBody>
      </p:sp>
    </p:spTree>
    <p:extLst>
      <p:ext uri="{BB962C8B-B14F-4D97-AF65-F5344CB8AC3E}">
        <p14:creationId xmlns:p14="http://schemas.microsoft.com/office/powerpoint/2010/main" val="2774903455"/>
      </p:ext>
    </p:extLst>
  </p:cSld>
  <p:clrMap bg1="lt1" tx1="dk1" bg2="lt2" tx2="dk2" accent1="accent1" accent2="accent2" accent3="accent3" accent4="accent4" accent5="accent5" accent6="accent6" hlink="hlink" folHlink="folHlink"/>
  <p:notesStyle>
    <a:lvl1pPr marL="0" algn="l" defTabSz="804565" rtl="0" eaLnBrk="1" latinLnBrk="0" hangingPunct="1">
      <a:defRPr sz="1056" kern="1200">
        <a:solidFill>
          <a:schemeClr val="tx1"/>
        </a:solidFill>
        <a:latin typeface="+mn-lt"/>
        <a:ea typeface="+mn-ea"/>
        <a:cs typeface="+mn-cs"/>
      </a:defRPr>
    </a:lvl1pPr>
    <a:lvl2pPr marL="402282" algn="l" defTabSz="804565" rtl="0" eaLnBrk="1" latinLnBrk="0" hangingPunct="1">
      <a:defRPr sz="1056" kern="1200">
        <a:solidFill>
          <a:schemeClr val="tx1"/>
        </a:solidFill>
        <a:latin typeface="+mn-lt"/>
        <a:ea typeface="+mn-ea"/>
        <a:cs typeface="+mn-cs"/>
      </a:defRPr>
    </a:lvl2pPr>
    <a:lvl3pPr marL="804565" algn="l" defTabSz="804565" rtl="0" eaLnBrk="1" latinLnBrk="0" hangingPunct="1">
      <a:defRPr sz="1056" kern="1200">
        <a:solidFill>
          <a:schemeClr val="tx1"/>
        </a:solidFill>
        <a:latin typeface="+mn-lt"/>
        <a:ea typeface="+mn-ea"/>
        <a:cs typeface="+mn-cs"/>
      </a:defRPr>
    </a:lvl3pPr>
    <a:lvl4pPr marL="1206848" algn="l" defTabSz="804565" rtl="0" eaLnBrk="1" latinLnBrk="0" hangingPunct="1">
      <a:defRPr sz="1056" kern="1200">
        <a:solidFill>
          <a:schemeClr val="tx1"/>
        </a:solidFill>
        <a:latin typeface="+mn-lt"/>
        <a:ea typeface="+mn-ea"/>
        <a:cs typeface="+mn-cs"/>
      </a:defRPr>
    </a:lvl4pPr>
    <a:lvl5pPr marL="1609131" algn="l" defTabSz="804565" rtl="0" eaLnBrk="1" latinLnBrk="0" hangingPunct="1">
      <a:defRPr sz="1056" kern="1200">
        <a:solidFill>
          <a:schemeClr val="tx1"/>
        </a:solidFill>
        <a:latin typeface="+mn-lt"/>
        <a:ea typeface="+mn-ea"/>
        <a:cs typeface="+mn-cs"/>
      </a:defRPr>
    </a:lvl5pPr>
    <a:lvl6pPr marL="2011413" algn="l" defTabSz="804565" rtl="0" eaLnBrk="1" latinLnBrk="0" hangingPunct="1">
      <a:defRPr sz="1056" kern="1200">
        <a:solidFill>
          <a:schemeClr val="tx1"/>
        </a:solidFill>
        <a:latin typeface="+mn-lt"/>
        <a:ea typeface="+mn-ea"/>
        <a:cs typeface="+mn-cs"/>
      </a:defRPr>
    </a:lvl6pPr>
    <a:lvl7pPr marL="2413695" algn="l" defTabSz="804565" rtl="0" eaLnBrk="1" latinLnBrk="0" hangingPunct="1">
      <a:defRPr sz="1056" kern="1200">
        <a:solidFill>
          <a:schemeClr val="tx1"/>
        </a:solidFill>
        <a:latin typeface="+mn-lt"/>
        <a:ea typeface="+mn-ea"/>
        <a:cs typeface="+mn-cs"/>
      </a:defRPr>
    </a:lvl7pPr>
    <a:lvl8pPr marL="2815978" algn="l" defTabSz="804565" rtl="0" eaLnBrk="1" latinLnBrk="0" hangingPunct="1">
      <a:defRPr sz="1056" kern="1200">
        <a:solidFill>
          <a:schemeClr val="tx1"/>
        </a:solidFill>
        <a:latin typeface="+mn-lt"/>
        <a:ea typeface="+mn-ea"/>
        <a:cs typeface="+mn-cs"/>
      </a:defRPr>
    </a:lvl8pPr>
    <a:lvl9pPr marL="3218261" algn="l" defTabSz="804565" rtl="0" eaLnBrk="1" latinLnBrk="0" hangingPunct="1">
      <a:defRPr sz="10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DCCB6D-EDB2-FE4D-AC6D-B37B8EC45CB3}" type="datetime1">
              <a:rPr lang="en-AU" smtClean="0"/>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295549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E5C6CE-7DED-8346-B611-359F984E6758}" type="datetime1">
              <a:rPr lang="en-AU" smtClean="0"/>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425736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E84E43-BA09-F64D-8D28-A185F5344849}" type="datetime1">
              <a:rPr lang="en-AU" smtClean="0"/>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206798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5E807FE-5624-FD45-9766-B1E7D391C3E0}" type="datetime1">
              <a:rPr lang="en-AU" smtClean="0"/>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36507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733D2A-C7B6-EA49-B223-026CCC23CA0E}" type="datetime1">
              <a:rPr lang="en-AU" smtClean="0"/>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389617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1C97F66-16E7-5845-A16F-CAD47BA511BB}" type="datetime1">
              <a:rPr lang="en-AU" smtClean="0"/>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266811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2BDBE3F-17E3-0D4C-970C-683BD04924CF}" type="datetime1">
              <a:rPr lang="en-AU" smtClean="0"/>
              <a:t>9/12/2025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155776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AB52D9-36C7-724B-A26C-EC04C4ED1A22}" type="datetime1">
              <a:rPr lang="en-AU" smtClean="0"/>
              <a:t>9/12/2025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360878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D4606-F449-9041-A95C-E9DE679C9A31}" type="datetime1">
              <a:rPr lang="en-AU" smtClean="0"/>
              <a:t>9/12/2025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33396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2"/>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87B664E-549A-F249-A6B4-DDA07527D88B}" type="datetime1">
              <a:rPr lang="en-AU" smtClean="0"/>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204184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2"/>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DED933D-8C4F-7D44-AD35-91F10AC79BEF}" type="datetime1">
              <a:rPr lang="en-AU" smtClean="0"/>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FD02DC-8FF0-FD40-A6B7-D854EA024D90}" type="slidenum">
              <a:rPr lang="en-US" smtClean="0"/>
              <a:t>‹#›</a:t>
            </a:fld>
            <a:endParaRPr lang="en-US" dirty="0"/>
          </a:p>
        </p:txBody>
      </p:sp>
    </p:spTree>
    <p:extLst>
      <p:ext uri="{BB962C8B-B14F-4D97-AF65-F5344CB8AC3E}">
        <p14:creationId xmlns:p14="http://schemas.microsoft.com/office/powerpoint/2010/main" val="160439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9EDA7DF7-32DC-4A4C-86F9-85DEF6A099AA}" type="datetime1">
              <a:rPr lang="en-AU" smtClean="0"/>
              <a:t>9/12/2025</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14FD02DC-8FF0-FD40-A6B7-D854EA024D90}" type="slidenum">
              <a:rPr lang="en-US" smtClean="0"/>
              <a:t>‹#›</a:t>
            </a:fld>
            <a:endParaRPr lang="en-US" dirty="0"/>
          </a:p>
        </p:txBody>
      </p:sp>
    </p:spTree>
    <p:extLst>
      <p:ext uri="{BB962C8B-B14F-4D97-AF65-F5344CB8AC3E}">
        <p14:creationId xmlns:p14="http://schemas.microsoft.com/office/powerpoint/2010/main" val="36030002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bilton@csu.edu.a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14C15B-D5ED-60D2-1B67-2CDEBF100083}"/>
              </a:ext>
            </a:extLst>
          </p:cNvPr>
          <p:cNvSpPr txBox="1"/>
          <p:nvPr/>
        </p:nvSpPr>
        <p:spPr>
          <a:xfrm>
            <a:off x="2528885" y="433616"/>
            <a:ext cx="1336749"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Instructions</a:t>
            </a:r>
            <a:r>
              <a:rPr lang="en-US" sz="1200" dirty="0"/>
              <a:t> </a:t>
            </a:r>
          </a:p>
        </p:txBody>
      </p:sp>
      <p:sp>
        <p:nvSpPr>
          <p:cNvPr id="5" name="TextBox 4">
            <a:extLst>
              <a:ext uri="{FF2B5EF4-FFF2-40B4-BE49-F238E27FC236}">
                <a16:creationId xmlns:a16="http://schemas.microsoft.com/office/drawing/2014/main" id="{C36C054B-8283-F8D1-2539-B253E32D16A5}"/>
              </a:ext>
            </a:extLst>
          </p:cNvPr>
          <p:cNvSpPr txBox="1"/>
          <p:nvPr/>
        </p:nvSpPr>
        <p:spPr>
          <a:xfrm>
            <a:off x="408880" y="835818"/>
            <a:ext cx="6025521" cy="8609280"/>
          </a:xfrm>
          <a:prstGeom prst="rect">
            <a:avLst/>
          </a:prstGeom>
          <a:noFill/>
        </p:spPr>
        <p:txBody>
          <a:bodyPr wrap="square" rtlCol="0">
            <a:spAutoFit/>
          </a:bodyPr>
          <a:lstStyle/>
          <a:p>
            <a:pPr>
              <a:lnSpc>
                <a:spcPct val="150000"/>
              </a:lnSpc>
            </a:pPr>
            <a:r>
              <a:rPr lang="en-AU" sz="1000" dirty="0">
                <a:latin typeface="Calibri" panose="020F0502020204030204" pitchFamily="34" charset="0"/>
                <a:cs typeface="Calibri" panose="020F0502020204030204" pitchFamily="34" charset="0"/>
              </a:rPr>
              <a:t>Step 1:</a:t>
            </a:r>
            <a:r>
              <a:rPr lang="en-AU" sz="1000" dirty="0"/>
              <a:t> Print slides 2, 3, and 4 in colour and provide one full set per group of four (or fewer) students.</a:t>
            </a:r>
            <a:br>
              <a:rPr lang="en-AU" sz="1000" dirty="0">
                <a:latin typeface="Calibri" panose="020F0502020204030204" pitchFamily="34" charset="0"/>
                <a:cs typeface="Calibri" panose="020F0502020204030204" pitchFamily="34" charset="0"/>
              </a:rPr>
            </a:br>
            <a:r>
              <a:rPr lang="en-AU" sz="1000" dirty="0">
                <a:latin typeface="Calibri" panose="020F0502020204030204" pitchFamily="34" charset="0"/>
                <a:cs typeface="Calibri" panose="020F0502020204030204" pitchFamily="34" charset="0"/>
              </a:rPr>
              <a:t>Step 2: </a:t>
            </a:r>
            <a:r>
              <a:rPr lang="en-AU" sz="1000" dirty="0"/>
              <a:t>Ask students to cut out all the wedges from all three pages, then sort the pieces by colour.</a:t>
            </a:r>
            <a:endParaRPr lang="en-AU" sz="1000" dirty="0">
              <a:latin typeface="Calibri" panose="020F0502020204030204" pitchFamily="34" charset="0"/>
              <a:cs typeface="Calibri" panose="020F0502020204030204" pitchFamily="34" charset="0"/>
            </a:endParaRPr>
          </a:p>
          <a:p>
            <a:pPr>
              <a:lnSpc>
                <a:spcPct val="150000"/>
              </a:lnSpc>
            </a:pPr>
            <a:r>
              <a:rPr lang="en-AU" sz="1000" dirty="0">
                <a:latin typeface="Calibri" panose="020F0502020204030204" pitchFamily="34" charset="0"/>
                <a:cs typeface="Calibri" panose="020F0502020204030204" pitchFamily="34" charset="0"/>
              </a:rPr>
              <a:t>Step 3: </a:t>
            </a:r>
            <a:r>
              <a:rPr lang="en-AU" sz="1000" dirty="0"/>
              <a:t>Explain to students what each colour represents. Walk them through the sequence—stimulus, sensory receptor, control centre, effector, and response—and let them know that they’ll be using these pieces to explore several feedback loops.</a:t>
            </a:r>
          </a:p>
          <a:p>
            <a:pPr>
              <a:lnSpc>
                <a:spcPct val="150000"/>
              </a:lnSpc>
            </a:pPr>
            <a:r>
              <a:rPr lang="en-AU" sz="1000" dirty="0">
                <a:latin typeface="Calibri" panose="020F0502020204030204" pitchFamily="34" charset="0"/>
                <a:cs typeface="Calibri" panose="020F0502020204030204" pitchFamily="34" charset="0"/>
              </a:rPr>
              <a:t>The stimulus is the thing that gets the loop started. The sensory receptor detects what’s changed, and the control centre decides what to do about this change. When the control centre makes up its mind , it tells the effector what to do. The response in the effect of the loop being completed. </a:t>
            </a:r>
            <a:br>
              <a:rPr lang="en-AU" sz="1000" dirty="0">
                <a:latin typeface="Calibri" panose="020F0502020204030204" pitchFamily="34" charset="0"/>
                <a:cs typeface="Calibri" panose="020F0502020204030204" pitchFamily="34" charset="0"/>
              </a:rPr>
            </a:br>
            <a:r>
              <a:rPr lang="en-AU" sz="1000" dirty="0">
                <a:latin typeface="Calibri" panose="020F0502020204030204" pitchFamily="34" charset="0"/>
                <a:cs typeface="Calibri" panose="020F0502020204030204" pitchFamily="34" charset="0"/>
              </a:rPr>
              <a:t>Step 4: Instruct the students to put the loop on slide two back together again reiterating what each term means. </a:t>
            </a:r>
            <a:br>
              <a:rPr lang="en-AU" sz="1000" dirty="0">
                <a:latin typeface="Calibri" panose="020F0502020204030204" pitchFamily="34" charset="0"/>
                <a:cs typeface="Calibri" panose="020F0502020204030204" pitchFamily="34" charset="0"/>
              </a:rPr>
            </a:br>
            <a:r>
              <a:rPr lang="en-AU" sz="1000" dirty="0">
                <a:latin typeface="Calibri" panose="020F0502020204030204" pitchFamily="34" charset="0"/>
                <a:cs typeface="Calibri" panose="020F0502020204030204" pitchFamily="34" charset="0"/>
              </a:rPr>
              <a:t>Step 5: Explain to the students that now we are going to be learning about two feedback loops about blood pressure. Mix up the wedges on slides 3 and 4 and give the students time to put the two loops in order. Show them the correct order of both when they are done. </a:t>
            </a:r>
          </a:p>
          <a:p>
            <a:pPr>
              <a:lnSpc>
                <a:spcPct val="150000"/>
              </a:lnSpc>
            </a:pPr>
            <a:r>
              <a:rPr lang="en-AU" sz="1000" dirty="0">
                <a:latin typeface="Calibri" panose="020F0502020204030204" pitchFamily="34" charset="0"/>
                <a:cs typeface="Calibri" panose="020F0502020204030204" pitchFamily="34" charset="0"/>
              </a:rPr>
              <a:t>Step 6: Explain to the students that both are negative feedback loops which means (in this instance) that if something is too low, the loop brings it back up again. You can also add in here that the time to complete one whole loop is faster in slide 3 than it is in slide 4. </a:t>
            </a:r>
          </a:p>
          <a:p>
            <a:pPr>
              <a:lnSpc>
                <a:spcPct val="150000"/>
              </a:lnSpc>
            </a:pPr>
            <a:r>
              <a:rPr lang="en-AU" sz="1000" dirty="0">
                <a:latin typeface="Calibri" panose="020F0502020204030204" pitchFamily="34" charset="0"/>
                <a:cs typeface="Calibri" panose="020F0502020204030204" pitchFamily="34" charset="0"/>
              </a:rPr>
              <a:t>Step 7: Print slide 5 in black and white (or just draw it on the board and discuss with the students whether they think the symbols are appropriate  to represent the wedges in slide 2. If they don’t like the symbols provided encourage them to create their own.  Instruct the students to complete the table with their own symbols to help them remember each component of the feedback loop and what it does. </a:t>
            </a:r>
          </a:p>
          <a:p>
            <a:pPr>
              <a:lnSpc>
                <a:spcPct val="150000"/>
              </a:lnSpc>
            </a:pPr>
            <a:r>
              <a:rPr lang="en-AU" sz="1000" dirty="0">
                <a:latin typeface="Calibri" panose="020F0502020204030204" pitchFamily="34" charset="0"/>
                <a:cs typeface="Calibri" panose="020F0502020204030204" pitchFamily="34" charset="0"/>
              </a:rPr>
              <a:t>Step 8. Please send me a photo of your students doing this activity at </a:t>
            </a:r>
            <a:r>
              <a:rPr lang="en-AU" sz="1000" dirty="0">
                <a:latin typeface="Calibri" panose="020F0502020204030204" pitchFamily="34" charset="0"/>
                <a:cs typeface="Calibri" panose="020F0502020204030204" pitchFamily="34" charset="0"/>
                <a:hlinkClick r:id="rId2"/>
              </a:rPr>
              <a:t>nbilton@csu.edu.au</a:t>
            </a:r>
            <a:r>
              <a:rPr lang="en-AU" sz="1000" dirty="0">
                <a:latin typeface="Calibri" panose="020F0502020204030204" pitchFamily="34" charset="0"/>
                <a:cs typeface="Calibri" panose="020F0502020204030204" pitchFamily="34" charset="0"/>
              </a:rPr>
              <a:t> or fill out the feedback form on my website. Even if you are just planning to use it at this stage, let me know </a:t>
            </a:r>
            <a:r>
              <a:rPr lang="en-AU" sz="1000" dirty="0">
                <a:latin typeface="Calibri" panose="020F0502020204030204" pitchFamily="34" charset="0"/>
                <a:cs typeface="Calibri" panose="020F0502020204030204" pitchFamily="34" charset="0"/>
                <a:sym typeface="Wingdings" pitchFamily="2" charset="2"/>
              </a:rPr>
              <a:t></a:t>
            </a:r>
          </a:p>
          <a:p>
            <a:pPr>
              <a:lnSpc>
                <a:spcPct val="150000"/>
              </a:lnSpc>
            </a:pPr>
            <a:endParaRPr lang="en-AU" sz="1000" dirty="0">
              <a:latin typeface="Calibri" panose="020F0502020204030204" pitchFamily="34" charset="0"/>
              <a:cs typeface="Calibri" panose="020F0502020204030204" pitchFamily="34" charset="0"/>
              <a:sym typeface="Wingdings" pitchFamily="2" charset="2"/>
            </a:endParaRPr>
          </a:p>
          <a:p>
            <a:pPr>
              <a:lnSpc>
                <a:spcPct val="150000"/>
              </a:lnSpc>
            </a:pPr>
            <a:r>
              <a:rPr lang="en-AU" sz="1000" dirty="0">
                <a:latin typeface="Calibri" panose="020F0502020204030204" pitchFamily="34" charset="0"/>
                <a:cs typeface="Calibri" panose="020F0502020204030204" pitchFamily="34" charset="0"/>
                <a:sym typeface="Wingdings" pitchFamily="2" charset="2"/>
              </a:rPr>
              <a:t>Extension possibilities: </a:t>
            </a:r>
          </a:p>
          <a:p>
            <a:pPr>
              <a:lnSpc>
                <a:spcPct val="150000"/>
              </a:lnSpc>
            </a:pPr>
            <a:r>
              <a:rPr lang="en-AU" sz="1000" dirty="0">
                <a:latin typeface="Calibri" panose="020F0502020204030204" pitchFamily="34" charset="0"/>
                <a:cs typeface="Calibri" panose="020F0502020204030204" pitchFamily="34" charset="0"/>
                <a:sym typeface="Wingdings" pitchFamily="2" charset="2"/>
              </a:rPr>
              <a:t>Baroreceptor reflex: add in the second location where baroreceptors are found (left and right common carotid arteries) and what that means with regards to monitoring of the blood pressure. Basically, the blood pressure coming out of the heart is monitored in two places, in the blood going to the body (aorta), and in the blood going to the head (carotids). </a:t>
            </a:r>
          </a:p>
          <a:p>
            <a:pPr>
              <a:lnSpc>
                <a:spcPct val="150000"/>
              </a:lnSpc>
            </a:pPr>
            <a:endParaRPr lang="en-AU" sz="1000" dirty="0">
              <a:latin typeface="Calibri" panose="020F0502020204030204" pitchFamily="34" charset="0"/>
              <a:cs typeface="Calibri" panose="020F0502020204030204" pitchFamily="34" charset="0"/>
              <a:sym typeface="Wingdings" pitchFamily="2" charset="2"/>
            </a:endParaRPr>
          </a:p>
          <a:p>
            <a:pPr>
              <a:lnSpc>
                <a:spcPct val="150000"/>
              </a:lnSpc>
            </a:pPr>
            <a:r>
              <a:rPr lang="en-AU" sz="1000" dirty="0">
                <a:latin typeface="Calibri" panose="020F0502020204030204" pitchFamily="34" charset="0"/>
                <a:cs typeface="Calibri" panose="020F0502020204030204" pitchFamily="34" charset="0"/>
                <a:sym typeface="Wingdings" pitchFamily="2" charset="2"/>
              </a:rPr>
              <a:t>RAAS: Angiotensin 2 also works indirectly to increase blood pressure. It does this by increasing blood volume. One way it does this is by telling the adrenal gland to release aldosterone. Aldosterone moves salt from the urine (where it was destined to leave the body) back into the blood stream and wherever salt (Na</a:t>
            </a:r>
            <a:r>
              <a:rPr lang="en-AU" sz="1000" baseline="30000" dirty="0">
                <a:latin typeface="Calibri" panose="020F0502020204030204" pitchFamily="34" charset="0"/>
                <a:cs typeface="Calibri" panose="020F0502020204030204" pitchFamily="34" charset="0"/>
                <a:sym typeface="Wingdings" pitchFamily="2" charset="2"/>
              </a:rPr>
              <a:t>+</a:t>
            </a:r>
            <a:r>
              <a:rPr lang="en-AU" sz="1000" dirty="0">
                <a:latin typeface="Calibri" panose="020F0502020204030204" pitchFamily="34" charset="0"/>
                <a:cs typeface="Calibri" panose="020F0502020204030204" pitchFamily="34" charset="0"/>
                <a:sym typeface="Wingdings" pitchFamily="2" charset="2"/>
              </a:rPr>
              <a:t>) goes, water follows. </a:t>
            </a:r>
          </a:p>
          <a:p>
            <a:pPr>
              <a:lnSpc>
                <a:spcPct val="150000"/>
              </a:lnSpc>
            </a:pPr>
            <a:endParaRPr lang="en-AU" sz="1000" dirty="0">
              <a:latin typeface="Calibri" panose="020F0502020204030204" pitchFamily="34" charset="0"/>
              <a:cs typeface="Calibri" panose="020F0502020204030204" pitchFamily="34" charset="0"/>
              <a:sym typeface="Wingdings" pitchFamily="2" charset="2"/>
            </a:endParaRPr>
          </a:p>
          <a:p>
            <a:pPr>
              <a:lnSpc>
                <a:spcPct val="150000"/>
              </a:lnSpc>
            </a:pPr>
            <a:r>
              <a:rPr lang="en-AU" sz="1000" dirty="0">
                <a:latin typeface="Calibri" panose="020F0502020204030204" pitchFamily="34" charset="0"/>
                <a:cs typeface="Calibri" panose="020F0502020204030204" pitchFamily="34" charset="0"/>
                <a:sym typeface="Wingdings" pitchFamily="2" charset="2"/>
              </a:rPr>
              <a:t>Further reading</a:t>
            </a:r>
          </a:p>
          <a:p>
            <a:pPr>
              <a:lnSpc>
                <a:spcPct val="150000"/>
              </a:lnSpc>
            </a:pPr>
            <a:r>
              <a:rPr lang="en-AU" sz="1000" dirty="0">
                <a:latin typeface="Calibri" panose="020F0502020204030204" pitchFamily="34" charset="0"/>
                <a:cs typeface="Calibri" panose="020F0502020204030204" pitchFamily="34" charset="0"/>
                <a:sym typeface="Wingdings" pitchFamily="2" charset="2"/>
              </a:rPr>
              <a:t>Baroreceptors:  https://www.ncbi.nlm.nih.gov/books/NBK538172/</a:t>
            </a:r>
          </a:p>
          <a:p>
            <a:pPr>
              <a:lnSpc>
                <a:spcPct val="150000"/>
              </a:lnSpc>
            </a:pPr>
            <a:r>
              <a:rPr lang="en-AU" sz="1000" dirty="0">
                <a:latin typeface="Calibri" panose="020F0502020204030204" pitchFamily="34" charset="0"/>
                <a:cs typeface="Calibri" panose="020F0502020204030204" pitchFamily="34" charset="0"/>
              </a:rPr>
              <a:t>Renin-angiotensin-aldosterone system (RAAS): https://</a:t>
            </a:r>
            <a:r>
              <a:rPr lang="en-AU" sz="1000" dirty="0" err="1">
                <a:latin typeface="Calibri" panose="020F0502020204030204" pitchFamily="34" charset="0"/>
                <a:cs typeface="Calibri" panose="020F0502020204030204" pitchFamily="34" charset="0"/>
              </a:rPr>
              <a:t>www.ncbi.nlm.nih.gov</a:t>
            </a:r>
            <a:r>
              <a:rPr lang="en-AU" sz="1000" dirty="0">
                <a:latin typeface="Calibri" panose="020F0502020204030204" pitchFamily="34" charset="0"/>
                <a:cs typeface="Calibri" panose="020F0502020204030204" pitchFamily="34" charset="0"/>
              </a:rPr>
              <a:t>/books/NBK470410/</a:t>
            </a:r>
          </a:p>
        </p:txBody>
      </p:sp>
      <p:sp>
        <p:nvSpPr>
          <p:cNvPr id="2" name="Slide Number Placeholder 1">
            <a:extLst>
              <a:ext uri="{FF2B5EF4-FFF2-40B4-BE49-F238E27FC236}">
                <a16:creationId xmlns:a16="http://schemas.microsoft.com/office/drawing/2014/main" id="{E5F7A5B9-8688-E5C0-D83B-4BF626D3F60F}"/>
              </a:ext>
            </a:extLst>
          </p:cNvPr>
          <p:cNvSpPr>
            <a:spLocks noGrp="1"/>
          </p:cNvSpPr>
          <p:nvPr>
            <p:ph type="sldNum" sz="quarter" idx="12"/>
          </p:nvPr>
        </p:nvSpPr>
        <p:spPr/>
        <p:txBody>
          <a:bodyPr/>
          <a:lstStyle/>
          <a:p>
            <a:fld id="{14FD02DC-8FF0-FD40-A6B7-D854EA024D90}" type="slidenum">
              <a:rPr lang="en-US" sz="1200" smtClean="0"/>
              <a:t>1</a:t>
            </a:fld>
            <a:endParaRPr lang="en-US" sz="1200" dirty="0"/>
          </a:p>
        </p:txBody>
      </p:sp>
    </p:spTree>
    <p:extLst>
      <p:ext uri="{BB962C8B-B14F-4D97-AF65-F5344CB8AC3E}">
        <p14:creationId xmlns:p14="http://schemas.microsoft.com/office/powerpoint/2010/main" val="120743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4DEA8-E2CD-FC9F-B5C5-BDCCCC4A7248}"/>
            </a:ext>
          </a:extLst>
        </p:cNvPr>
        <p:cNvGrpSpPr/>
        <p:nvPr/>
      </p:nvGrpSpPr>
      <p:grpSpPr>
        <a:xfrm>
          <a:off x="0" y="0"/>
          <a:ext cx="0" cy="0"/>
          <a:chOff x="0" y="0"/>
          <a:chExt cx="0" cy="0"/>
        </a:xfrm>
      </p:grpSpPr>
      <p:grpSp>
        <p:nvGrpSpPr>
          <p:cNvPr id="50" name="Group 49">
            <a:extLst>
              <a:ext uri="{FF2B5EF4-FFF2-40B4-BE49-F238E27FC236}">
                <a16:creationId xmlns:a16="http://schemas.microsoft.com/office/drawing/2014/main" id="{2EC8DC96-A1E5-1B03-1E84-73C72FECC176}"/>
              </a:ext>
            </a:extLst>
          </p:cNvPr>
          <p:cNvGrpSpPr/>
          <p:nvPr/>
        </p:nvGrpSpPr>
        <p:grpSpPr>
          <a:xfrm>
            <a:off x="189000" y="1713000"/>
            <a:ext cx="6480000" cy="6480000"/>
            <a:chOff x="497329" y="8585144"/>
            <a:chExt cx="3600000" cy="3600000"/>
          </a:xfrm>
        </p:grpSpPr>
        <p:sp>
          <p:nvSpPr>
            <p:cNvPr id="51" name="Doughnut 50">
              <a:extLst>
                <a:ext uri="{FF2B5EF4-FFF2-40B4-BE49-F238E27FC236}">
                  <a16:creationId xmlns:a16="http://schemas.microsoft.com/office/drawing/2014/main" id="{1F6B0C32-CAC1-51FB-F4CE-06FD544A3DE8}"/>
                </a:ext>
              </a:extLst>
            </p:cNvPr>
            <p:cNvSpPr/>
            <p:nvPr/>
          </p:nvSpPr>
          <p:spPr>
            <a:xfrm>
              <a:off x="497329" y="8585144"/>
              <a:ext cx="3600000" cy="3600000"/>
            </a:xfrm>
            <a:prstGeom prst="don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52" name="Straight Connector 51">
              <a:extLst>
                <a:ext uri="{FF2B5EF4-FFF2-40B4-BE49-F238E27FC236}">
                  <a16:creationId xmlns:a16="http://schemas.microsoft.com/office/drawing/2014/main" id="{4ABA6783-6F2F-C42F-75A2-F439FD5B4B54}"/>
                </a:ext>
              </a:extLst>
            </p:cNvPr>
            <p:cNvCxnSpPr>
              <a:cxnSpLocks/>
              <a:stCxn id="51" idx="0"/>
            </p:cNvCxnSpPr>
            <p:nvPr/>
          </p:nvCxnSpPr>
          <p:spPr>
            <a:xfrm>
              <a:off x="2297329" y="8585144"/>
              <a:ext cx="0" cy="902962"/>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F39F2DBE-BCE5-DFF2-241C-08E6DA0338C5}"/>
                </a:ext>
              </a:extLst>
            </p:cNvPr>
            <p:cNvCxnSpPr>
              <a:cxnSpLocks/>
            </p:cNvCxnSpPr>
            <p:nvPr/>
          </p:nvCxnSpPr>
          <p:spPr>
            <a:xfrm rot="4320000">
              <a:off x="3581254" y="9517971"/>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B529047B-E018-C2C3-24FD-443E9529F078}"/>
                </a:ext>
              </a:extLst>
            </p:cNvPr>
            <p:cNvCxnSpPr>
              <a:cxnSpLocks/>
            </p:cNvCxnSpPr>
            <p:nvPr/>
          </p:nvCxnSpPr>
          <p:spPr>
            <a:xfrm rot="8640000">
              <a:off x="3090836" y="11027316"/>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6EA0FFBE-033B-A09C-81E4-E2058BAB1C8F}"/>
                </a:ext>
              </a:extLst>
            </p:cNvPr>
            <p:cNvCxnSpPr>
              <a:cxnSpLocks/>
            </p:cNvCxnSpPr>
            <p:nvPr/>
          </p:nvCxnSpPr>
          <p:spPr>
            <a:xfrm rot="12960000">
              <a:off x="1503817" y="11027316"/>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6C5377C5-3EAD-6426-06EC-EAF98FC7683C}"/>
                </a:ext>
              </a:extLst>
            </p:cNvPr>
            <p:cNvCxnSpPr>
              <a:cxnSpLocks/>
            </p:cNvCxnSpPr>
            <p:nvPr/>
          </p:nvCxnSpPr>
          <p:spPr>
            <a:xfrm rot="17280000">
              <a:off x="1013404" y="9517970"/>
              <a:ext cx="0" cy="900000"/>
            </a:xfrm>
            <a:prstGeom prst="line">
              <a:avLst/>
            </a:prstGeom>
          </p:spPr>
          <p:style>
            <a:lnRef idx="2">
              <a:schemeClr val="dk1"/>
            </a:lnRef>
            <a:fillRef idx="0">
              <a:schemeClr val="dk1"/>
            </a:fillRef>
            <a:effectRef idx="1">
              <a:schemeClr val="dk1"/>
            </a:effectRef>
            <a:fontRef idx="minor">
              <a:schemeClr val="tx1"/>
            </a:fontRef>
          </p:style>
        </p:cxnSp>
      </p:grpSp>
      <p:sp>
        <p:nvSpPr>
          <p:cNvPr id="2" name="TextBox 1">
            <a:extLst>
              <a:ext uri="{FF2B5EF4-FFF2-40B4-BE49-F238E27FC236}">
                <a16:creationId xmlns:a16="http://schemas.microsoft.com/office/drawing/2014/main" id="{AFAFCEC2-CA7D-237C-DF8C-D7FF23CB2A4F}"/>
              </a:ext>
            </a:extLst>
          </p:cNvPr>
          <p:cNvSpPr txBox="1"/>
          <p:nvPr/>
        </p:nvSpPr>
        <p:spPr>
          <a:xfrm>
            <a:off x="1226720" y="2765187"/>
            <a:ext cx="1547916" cy="360850"/>
          </a:xfrm>
          <a:prstGeom prst="rect">
            <a:avLst/>
          </a:prstGeom>
          <a:noFill/>
        </p:spPr>
        <p:txBody>
          <a:bodyPr wrap="square" lIns="72000" tIns="72000" rIns="72000" bIns="72000" rtlCol="0">
            <a:spAutoFit/>
          </a:bodyPr>
          <a:lstStyle/>
          <a:p>
            <a:pPr algn="ctr"/>
            <a:r>
              <a:rPr lang="en-US" sz="1400" dirty="0">
                <a:solidFill>
                  <a:srgbClr val="0B1F3A"/>
                </a:solidFill>
                <a:latin typeface="Calibri" panose="020F0502020204030204" pitchFamily="34" charset="0"/>
                <a:cs typeface="Calibri" panose="020F0502020204030204" pitchFamily="34" charset="0"/>
              </a:rPr>
              <a:t>stimulus</a:t>
            </a:r>
          </a:p>
        </p:txBody>
      </p:sp>
      <p:sp>
        <p:nvSpPr>
          <p:cNvPr id="4" name="TextBox 3">
            <a:extLst>
              <a:ext uri="{FF2B5EF4-FFF2-40B4-BE49-F238E27FC236}">
                <a16:creationId xmlns:a16="http://schemas.microsoft.com/office/drawing/2014/main" id="{DD30F697-9314-5FA6-B675-B22C60D3A040}"/>
              </a:ext>
            </a:extLst>
          </p:cNvPr>
          <p:cNvSpPr txBox="1"/>
          <p:nvPr/>
        </p:nvSpPr>
        <p:spPr>
          <a:xfrm>
            <a:off x="475971" y="5118257"/>
            <a:ext cx="1283928" cy="576293"/>
          </a:xfrm>
          <a:prstGeom prst="rect">
            <a:avLst/>
          </a:prstGeom>
          <a:noFill/>
        </p:spPr>
        <p:txBody>
          <a:bodyPr wrap="square" lIns="72000" tIns="72000" rIns="72000" bIns="72000" rtlCol="0">
            <a:spAutoFit/>
          </a:bodyPr>
          <a:lstStyle/>
          <a:p>
            <a:pPr algn="ctr"/>
            <a:r>
              <a:rPr lang="en-US" sz="1400" dirty="0">
                <a:solidFill>
                  <a:srgbClr val="005A63"/>
                </a:solidFill>
                <a:latin typeface="Calibri" panose="020F0502020204030204" pitchFamily="34" charset="0"/>
                <a:cs typeface="Calibri" panose="020F0502020204030204" pitchFamily="34" charset="0"/>
              </a:rPr>
              <a:t>sensory receptor</a:t>
            </a:r>
          </a:p>
        </p:txBody>
      </p:sp>
      <p:sp>
        <p:nvSpPr>
          <p:cNvPr id="5" name="TextBox 4">
            <a:extLst>
              <a:ext uri="{FF2B5EF4-FFF2-40B4-BE49-F238E27FC236}">
                <a16:creationId xmlns:a16="http://schemas.microsoft.com/office/drawing/2014/main" id="{3A82427C-ACFC-D8DD-2053-06AAE706FD7F}"/>
              </a:ext>
            </a:extLst>
          </p:cNvPr>
          <p:cNvSpPr txBox="1"/>
          <p:nvPr/>
        </p:nvSpPr>
        <p:spPr>
          <a:xfrm>
            <a:off x="2258284" y="7113276"/>
            <a:ext cx="2341432" cy="360850"/>
          </a:xfrm>
          <a:prstGeom prst="rect">
            <a:avLst/>
          </a:prstGeom>
          <a:noFill/>
        </p:spPr>
        <p:txBody>
          <a:bodyPr wrap="square" lIns="72000" tIns="72000" rIns="72000" bIns="72000" rtlCol="0">
            <a:spAutoFit/>
          </a:bodyPr>
          <a:lstStyle/>
          <a:p>
            <a:pPr algn="ctr"/>
            <a:r>
              <a:rPr lang="en-US" sz="1400" dirty="0">
                <a:solidFill>
                  <a:srgbClr val="1F5E2C"/>
                </a:solidFill>
                <a:latin typeface="Calibri" panose="020F0502020204030204" pitchFamily="34" charset="0"/>
                <a:cs typeface="Calibri" panose="020F0502020204030204" pitchFamily="34" charset="0"/>
              </a:rPr>
              <a:t>control center</a:t>
            </a:r>
          </a:p>
        </p:txBody>
      </p:sp>
      <p:sp>
        <p:nvSpPr>
          <p:cNvPr id="6" name="TextBox 5">
            <a:extLst>
              <a:ext uri="{FF2B5EF4-FFF2-40B4-BE49-F238E27FC236}">
                <a16:creationId xmlns:a16="http://schemas.microsoft.com/office/drawing/2014/main" id="{F85EC255-CA72-B5A6-A8F5-C7536652D6A9}"/>
              </a:ext>
            </a:extLst>
          </p:cNvPr>
          <p:cNvSpPr txBox="1"/>
          <p:nvPr/>
        </p:nvSpPr>
        <p:spPr>
          <a:xfrm>
            <a:off x="5184979" y="5333700"/>
            <a:ext cx="1197050" cy="360850"/>
          </a:xfrm>
          <a:prstGeom prst="rect">
            <a:avLst/>
          </a:prstGeom>
          <a:noFill/>
        </p:spPr>
        <p:txBody>
          <a:bodyPr wrap="square" lIns="72000" tIns="72000" rIns="72000" bIns="72000" rtlCol="0">
            <a:spAutoFit/>
          </a:bodyPr>
          <a:lstStyle/>
          <a:p>
            <a:pPr algn="ctr"/>
            <a:r>
              <a:rPr lang="en-US" sz="1400" dirty="0">
                <a:solidFill>
                  <a:srgbClr val="5A1025"/>
                </a:solidFill>
                <a:latin typeface="Calibri" panose="020F0502020204030204" pitchFamily="34" charset="0"/>
                <a:cs typeface="Calibri" panose="020F0502020204030204" pitchFamily="34" charset="0"/>
              </a:rPr>
              <a:t>effector</a:t>
            </a:r>
          </a:p>
        </p:txBody>
      </p:sp>
      <p:sp>
        <p:nvSpPr>
          <p:cNvPr id="7" name="TextBox 6">
            <a:extLst>
              <a:ext uri="{FF2B5EF4-FFF2-40B4-BE49-F238E27FC236}">
                <a16:creationId xmlns:a16="http://schemas.microsoft.com/office/drawing/2014/main" id="{101949FA-B5F5-F73A-14FB-AE38B24D17B8}"/>
              </a:ext>
            </a:extLst>
          </p:cNvPr>
          <p:cNvSpPr txBox="1"/>
          <p:nvPr/>
        </p:nvSpPr>
        <p:spPr>
          <a:xfrm>
            <a:off x="4025846" y="2765187"/>
            <a:ext cx="1547911" cy="360850"/>
          </a:xfrm>
          <a:prstGeom prst="rect">
            <a:avLst/>
          </a:prstGeom>
          <a:noFill/>
        </p:spPr>
        <p:txBody>
          <a:bodyPr wrap="square" lIns="72000" tIns="72000" rIns="72000" bIns="72000" rtlCol="0">
            <a:spAutoFit/>
          </a:bodyPr>
          <a:lstStyle/>
          <a:p>
            <a:pPr algn="ctr"/>
            <a:r>
              <a:rPr lang="en-US" sz="1400" dirty="0">
                <a:solidFill>
                  <a:srgbClr val="6B4E00"/>
                </a:solidFill>
                <a:latin typeface="Calibri" panose="020F0502020204030204" pitchFamily="34" charset="0"/>
                <a:cs typeface="Calibri" panose="020F0502020204030204" pitchFamily="34" charset="0"/>
              </a:rPr>
              <a:t>response</a:t>
            </a:r>
          </a:p>
        </p:txBody>
      </p:sp>
      <p:sp>
        <p:nvSpPr>
          <p:cNvPr id="3" name="Slide Number Placeholder 2">
            <a:extLst>
              <a:ext uri="{FF2B5EF4-FFF2-40B4-BE49-F238E27FC236}">
                <a16:creationId xmlns:a16="http://schemas.microsoft.com/office/drawing/2014/main" id="{A3835BC2-6389-536A-029C-0FE52F03184E}"/>
              </a:ext>
            </a:extLst>
          </p:cNvPr>
          <p:cNvSpPr>
            <a:spLocks noGrp="1"/>
          </p:cNvSpPr>
          <p:nvPr>
            <p:ph type="sldNum" sz="quarter" idx="12"/>
          </p:nvPr>
        </p:nvSpPr>
        <p:spPr/>
        <p:txBody>
          <a:bodyPr/>
          <a:lstStyle/>
          <a:p>
            <a:fld id="{14FD02DC-8FF0-FD40-A6B7-D854EA024D90}" type="slidenum">
              <a:rPr lang="en-US" smtClean="0"/>
              <a:t>2</a:t>
            </a:fld>
            <a:endParaRPr lang="en-US" dirty="0"/>
          </a:p>
        </p:txBody>
      </p:sp>
    </p:spTree>
    <p:extLst>
      <p:ext uri="{BB962C8B-B14F-4D97-AF65-F5344CB8AC3E}">
        <p14:creationId xmlns:p14="http://schemas.microsoft.com/office/powerpoint/2010/main" val="216699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4D73B-E787-E6B5-646E-F342E0239F36}"/>
            </a:ext>
          </a:extLst>
        </p:cNvPr>
        <p:cNvGrpSpPr/>
        <p:nvPr/>
      </p:nvGrpSpPr>
      <p:grpSpPr>
        <a:xfrm>
          <a:off x="0" y="0"/>
          <a:ext cx="0" cy="0"/>
          <a:chOff x="0" y="0"/>
          <a:chExt cx="0" cy="0"/>
        </a:xfrm>
      </p:grpSpPr>
      <p:grpSp>
        <p:nvGrpSpPr>
          <p:cNvPr id="50" name="Group 49">
            <a:extLst>
              <a:ext uri="{FF2B5EF4-FFF2-40B4-BE49-F238E27FC236}">
                <a16:creationId xmlns:a16="http://schemas.microsoft.com/office/drawing/2014/main" id="{989DF796-130C-0C4A-8547-DB8BA6C966F8}"/>
              </a:ext>
            </a:extLst>
          </p:cNvPr>
          <p:cNvGrpSpPr/>
          <p:nvPr/>
        </p:nvGrpSpPr>
        <p:grpSpPr>
          <a:xfrm>
            <a:off x="189000" y="1713000"/>
            <a:ext cx="6480000" cy="6480000"/>
            <a:chOff x="497329" y="8585144"/>
            <a:chExt cx="3600000" cy="3600000"/>
          </a:xfrm>
        </p:grpSpPr>
        <p:sp>
          <p:nvSpPr>
            <p:cNvPr id="51" name="Doughnut 50">
              <a:extLst>
                <a:ext uri="{FF2B5EF4-FFF2-40B4-BE49-F238E27FC236}">
                  <a16:creationId xmlns:a16="http://schemas.microsoft.com/office/drawing/2014/main" id="{B1B2B4F6-CBB6-ABED-4861-B240617263DC}"/>
                </a:ext>
              </a:extLst>
            </p:cNvPr>
            <p:cNvSpPr/>
            <p:nvPr/>
          </p:nvSpPr>
          <p:spPr>
            <a:xfrm>
              <a:off x="497329" y="8585144"/>
              <a:ext cx="3600000" cy="3600000"/>
            </a:xfrm>
            <a:prstGeom prst="don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52" name="Straight Connector 51">
              <a:extLst>
                <a:ext uri="{FF2B5EF4-FFF2-40B4-BE49-F238E27FC236}">
                  <a16:creationId xmlns:a16="http://schemas.microsoft.com/office/drawing/2014/main" id="{59270AB5-3808-DB2F-DE2D-4F54C13F052B}"/>
                </a:ext>
              </a:extLst>
            </p:cNvPr>
            <p:cNvCxnSpPr>
              <a:cxnSpLocks/>
              <a:stCxn id="51" idx="0"/>
            </p:cNvCxnSpPr>
            <p:nvPr/>
          </p:nvCxnSpPr>
          <p:spPr>
            <a:xfrm>
              <a:off x="2297329" y="8585144"/>
              <a:ext cx="0" cy="902962"/>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CE46EA56-9201-B670-2AC0-C6AA0FDFCE72}"/>
                </a:ext>
              </a:extLst>
            </p:cNvPr>
            <p:cNvCxnSpPr>
              <a:cxnSpLocks/>
            </p:cNvCxnSpPr>
            <p:nvPr/>
          </p:nvCxnSpPr>
          <p:spPr>
            <a:xfrm rot="4320000">
              <a:off x="3581254" y="9517971"/>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36F1D43C-59DF-FAE8-F27F-7039E95EB22C}"/>
                </a:ext>
              </a:extLst>
            </p:cNvPr>
            <p:cNvCxnSpPr>
              <a:cxnSpLocks/>
            </p:cNvCxnSpPr>
            <p:nvPr/>
          </p:nvCxnSpPr>
          <p:spPr>
            <a:xfrm rot="8640000">
              <a:off x="3090836" y="11027316"/>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451D3720-6009-7766-5879-38E6D46C6F6B}"/>
                </a:ext>
              </a:extLst>
            </p:cNvPr>
            <p:cNvCxnSpPr>
              <a:cxnSpLocks/>
            </p:cNvCxnSpPr>
            <p:nvPr/>
          </p:nvCxnSpPr>
          <p:spPr>
            <a:xfrm rot="12960000">
              <a:off x="1503817" y="11027316"/>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CB683753-7766-B1ED-8D37-F688ADF8D2EA}"/>
                </a:ext>
              </a:extLst>
            </p:cNvPr>
            <p:cNvCxnSpPr>
              <a:cxnSpLocks/>
            </p:cNvCxnSpPr>
            <p:nvPr/>
          </p:nvCxnSpPr>
          <p:spPr>
            <a:xfrm rot="17280000">
              <a:off x="1013404" y="9517970"/>
              <a:ext cx="0" cy="900000"/>
            </a:xfrm>
            <a:prstGeom prst="line">
              <a:avLst/>
            </a:prstGeom>
          </p:spPr>
          <p:style>
            <a:lnRef idx="2">
              <a:schemeClr val="dk1"/>
            </a:lnRef>
            <a:fillRef idx="0">
              <a:schemeClr val="dk1"/>
            </a:fillRef>
            <a:effectRef idx="1">
              <a:schemeClr val="dk1"/>
            </a:effectRef>
            <a:fontRef idx="minor">
              <a:schemeClr val="tx1"/>
            </a:fontRef>
          </p:style>
        </p:cxnSp>
      </p:grpSp>
      <p:sp>
        <p:nvSpPr>
          <p:cNvPr id="2" name="TextBox 1">
            <a:extLst>
              <a:ext uri="{FF2B5EF4-FFF2-40B4-BE49-F238E27FC236}">
                <a16:creationId xmlns:a16="http://schemas.microsoft.com/office/drawing/2014/main" id="{B962B446-0483-4674-B18A-611A1F3F1FD2}"/>
              </a:ext>
            </a:extLst>
          </p:cNvPr>
          <p:cNvSpPr txBox="1"/>
          <p:nvPr/>
        </p:nvSpPr>
        <p:spPr>
          <a:xfrm>
            <a:off x="1156561" y="2698880"/>
            <a:ext cx="1547916" cy="791737"/>
          </a:xfrm>
          <a:prstGeom prst="rect">
            <a:avLst/>
          </a:prstGeom>
          <a:noFill/>
        </p:spPr>
        <p:txBody>
          <a:bodyPr wrap="square" lIns="72000" tIns="72000" rIns="72000" bIns="72000" rtlCol="0">
            <a:spAutoFit/>
          </a:bodyPr>
          <a:lstStyle/>
          <a:p>
            <a:pPr algn="ctr"/>
            <a:r>
              <a:rPr lang="en-US" sz="1400" dirty="0">
                <a:solidFill>
                  <a:srgbClr val="0B1F3A"/>
                </a:solidFill>
                <a:latin typeface="Calibri" panose="020F0502020204030204" pitchFamily="34" charset="0"/>
                <a:cs typeface="Calibri" panose="020F0502020204030204" pitchFamily="34" charset="0"/>
              </a:rPr>
              <a:t>decreased blood pressure in the aorta </a:t>
            </a:r>
          </a:p>
        </p:txBody>
      </p:sp>
      <p:sp>
        <p:nvSpPr>
          <p:cNvPr id="4" name="TextBox 3">
            <a:extLst>
              <a:ext uri="{FF2B5EF4-FFF2-40B4-BE49-F238E27FC236}">
                <a16:creationId xmlns:a16="http://schemas.microsoft.com/office/drawing/2014/main" id="{51E3D1CC-2D3F-AB02-8853-999E2FCE3C7C}"/>
              </a:ext>
            </a:extLst>
          </p:cNvPr>
          <p:cNvSpPr txBox="1"/>
          <p:nvPr/>
        </p:nvSpPr>
        <p:spPr>
          <a:xfrm>
            <a:off x="432533" y="4861335"/>
            <a:ext cx="1283928" cy="1222624"/>
          </a:xfrm>
          <a:prstGeom prst="rect">
            <a:avLst/>
          </a:prstGeom>
          <a:noFill/>
        </p:spPr>
        <p:txBody>
          <a:bodyPr wrap="square" lIns="72000" tIns="72000" rIns="72000" bIns="72000" rtlCol="0">
            <a:spAutoFit/>
          </a:bodyPr>
          <a:lstStyle/>
          <a:p>
            <a:pPr algn="ctr"/>
            <a:r>
              <a:rPr lang="en-US" sz="1400" dirty="0">
                <a:solidFill>
                  <a:srgbClr val="005A63"/>
                </a:solidFill>
                <a:latin typeface="Calibri" panose="020F0502020204030204" pitchFamily="34" charset="0"/>
                <a:cs typeface="Calibri" panose="020F0502020204030204" pitchFamily="34" charset="0"/>
              </a:rPr>
              <a:t>sensory receptors  in the aorta fire action potentials </a:t>
            </a:r>
          </a:p>
        </p:txBody>
      </p:sp>
      <p:sp>
        <p:nvSpPr>
          <p:cNvPr id="5" name="TextBox 4">
            <a:extLst>
              <a:ext uri="{FF2B5EF4-FFF2-40B4-BE49-F238E27FC236}">
                <a16:creationId xmlns:a16="http://schemas.microsoft.com/office/drawing/2014/main" id="{44BE0348-0962-4C6A-93A0-6A70D3D92C93}"/>
              </a:ext>
            </a:extLst>
          </p:cNvPr>
          <p:cNvSpPr txBox="1"/>
          <p:nvPr/>
        </p:nvSpPr>
        <p:spPr>
          <a:xfrm>
            <a:off x="2258284" y="6788682"/>
            <a:ext cx="2341432" cy="1007181"/>
          </a:xfrm>
          <a:prstGeom prst="rect">
            <a:avLst/>
          </a:prstGeom>
          <a:noFill/>
        </p:spPr>
        <p:txBody>
          <a:bodyPr wrap="square" lIns="72000" tIns="72000" rIns="72000" bIns="72000" rtlCol="0">
            <a:spAutoFit/>
          </a:bodyPr>
          <a:lstStyle/>
          <a:p>
            <a:pPr algn="ctr"/>
            <a:r>
              <a:rPr lang="en-US" sz="1400" dirty="0">
                <a:solidFill>
                  <a:srgbClr val="1F5E2C"/>
                </a:solidFill>
                <a:latin typeface="Calibri" panose="020F0502020204030204" pitchFamily="34" charset="0"/>
                <a:cs typeface="Calibri" panose="020F0502020204030204" pitchFamily="34" charset="0"/>
              </a:rPr>
              <a:t>medulla receives the action potentials from the baroreceptors and sends its own action potentials out</a:t>
            </a:r>
          </a:p>
        </p:txBody>
      </p:sp>
      <p:sp>
        <p:nvSpPr>
          <p:cNvPr id="6" name="TextBox 5">
            <a:extLst>
              <a:ext uri="{FF2B5EF4-FFF2-40B4-BE49-F238E27FC236}">
                <a16:creationId xmlns:a16="http://schemas.microsoft.com/office/drawing/2014/main" id="{482C3079-1CC3-EA70-7942-5E5283DC65F5}"/>
              </a:ext>
            </a:extLst>
          </p:cNvPr>
          <p:cNvSpPr txBox="1"/>
          <p:nvPr/>
        </p:nvSpPr>
        <p:spPr>
          <a:xfrm>
            <a:off x="5141541" y="4694905"/>
            <a:ext cx="1197050" cy="1653511"/>
          </a:xfrm>
          <a:prstGeom prst="rect">
            <a:avLst/>
          </a:prstGeom>
          <a:noFill/>
        </p:spPr>
        <p:txBody>
          <a:bodyPr wrap="square" lIns="72000" tIns="72000" rIns="72000" bIns="72000" rtlCol="0">
            <a:spAutoFit/>
          </a:bodyPr>
          <a:lstStyle/>
          <a:p>
            <a:pPr algn="ctr"/>
            <a:r>
              <a:rPr lang="en-US" sz="1400" dirty="0">
                <a:solidFill>
                  <a:srgbClr val="5A1025"/>
                </a:solidFill>
                <a:latin typeface="Calibri" panose="020F0502020204030204" pitchFamily="34" charset="0"/>
                <a:cs typeface="Calibri" panose="020F0502020204030204" pitchFamily="34" charset="0"/>
              </a:rPr>
              <a:t>the action potentials from the medulla reach the heart and heart rate increases</a:t>
            </a:r>
          </a:p>
        </p:txBody>
      </p:sp>
      <p:sp>
        <p:nvSpPr>
          <p:cNvPr id="7" name="TextBox 6">
            <a:extLst>
              <a:ext uri="{FF2B5EF4-FFF2-40B4-BE49-F238E27FC236}">
                <a16:creationId xmlns:a16="http://schemas.microsoft.com/office/drawing/2014/main" id="{8CF97CDB-6336-022F-2CDB-3E6BE6D7E9D1}"/>
              </a:ext>
            </a:extLst>
          </p:cNvPr>
          <p:cNvSpPr txBox="1"/>
          <p:nvPr/>
        </p:nvSpPr>
        <p:spPr>
          <a:xfrm>
            <a:off x="4069817" y="2706583"/>
            <a:ext cx="1547911" cy="576293"/>
          </a:xfrm>
          <a:prstGeom prst="rect">
            <a:avLst/>
          </a:prstGeom>
          <a:noFill/>
        </p:spPr>
        <p:txBody>
          <a:bodyPr wrap="square" lIns="72000" tIns="72000" rIns="72000" bIns="72000" rtlCol="0">
            <a:spAutoFit/>
          </a:bodyPr>
          <a:lstStyle/>
          <a:p>
            <a:pPr algn="ctr"/>
            <a:r>
              <a:rPr lang="en-US" sz="1400" dirty="0">
                <a:solidFill>
                  <a:srgbClr val="6B4E00"/>
                </a:solidFill>
                <a:latin typeface="Calibri" panose="020F0502020204030204" pitchFamily="34" charset="0"/>
                <a:cs typeface="Calibri" panose="020F0502020204030204" pitchFamily="34" charset="0"/>
              </a:rPr>
              <a:t>blood pressure in the aorta rises</a:t>
            </a:r>
          </a:p>
        </p:txBody>
      </p:sp>
      <p:sp>
        <p:nvSpPr>
          <p:cNvPr id="3" name="Slide Number Placeholder 2">
            <a:extLst>
              <a:ext uri="{FF2B5EF4-FFF2-40B4-BE49-F238E27FC236}">
                <a16:creationId xmlns:a16="http://schemas.microsoft.com/office/drawing/2014/main" id="{57F4E813-B825-5B8B-7664-835504D01540}"/>
              </a:ext>
            </a:extLst>
          </p:cNvPr>
          <p:cNvSpPr>
            <a:spLocks noGrp="1"/>
          </p:cNvSpPr>
          <p:nvPr>
            <p:ph type="sldNum" sz="quarter" idx="12"/>
          </p:nvPr>
        </p:nvSpPr>
        <p:spPr/>
        <p:txBody>
          <a:bodyPr/>
          <a:lstStyle/>
          <a:p>
            <a:fld id="{14FD02DC-8FF0-FD40-A6B7-D854EA024D90}" type="slidenum">
              <a:rPr lang="en-US" smtClean="0"/>
              <a:t>3</a:t>
            </a:fld>
            <a:endParaRPr lang="en-US" dirty="0"/>
          </a:p>
        </p:txBody>
      </p:sp>
    </p:spTree>
    <p:extLst>
      <p:ext uri="{BB962C8B-B14F-4D97-AF65-F5344CB8AC3E}">
        <p14:creationId xmlns:p14="http://schemas.microsoft.com/office/powerpoint/2010/main" val="129964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1CE1E-E831-9E55-E455-1ADED7AE25DA}"/>
            </a:ext>
          </a:extLst>
        </p:cNvPr>
        <p:cNvGrpSpPr/>
        <p:nvPr/>
      </p:nvGrpSpPr>
      <p:grpSpPr>
        <a:xfrm>
          <a:off x="0" y="0"/>
          <a:ext cx="0" cy="0"/>
          <a:chOff x="0" y="0"/>
          <a:chExt cx="0" cy="0"/>
        </a:xfrm>
      </p:grpSpPr>
      <p:sp>
        <p:nvSpPr>
          <p:cNvPr id="123" name="TextBox 122">
            <a:extLst>
              <a:ext uri="{FF2B5EF4-FFF2-40B4-BE49-F238E27FC236}">
                <a16:creationId xmlns:a16="http://schemas.microsoft.com/office/drawing/2014/main" id="{B867043F-9FBF-2FA9-F8A5-961AA999B312}"/>
              </a:ext>
            </a:extLst>
          </p:cNvPr>
          <p:cNvSpPr txBox="1"/>
          <p:nvPr/>
        </p:nvSpPr>
        <p:spPr>
          <a:xfrm>
            <a:off x="7106003" y="-535313"/>
            <a:ext cx="4253793" cy="338554"/>
          </a:xfrm>
          <a:prstGeom prst="rect">
            <a:avLst/>
          </a:prstGeom>
          <a:noFill/>
        </p:spPr>
        <p:txBody>
          <a:bodyPr wrap="none" rtlCol="0">
            <a:spAutoFit/>
          </a:bodyPr>
          <a:lstStyle/>
          <a:p>
            <a:r>
              <a:rPr lang="en-US" sz="1600">
                <a:latin typeface="Calibri" panose="020F0502020204030204" pitchFamily="34" charset="0"/>
                <a:cs typeface="Calibri" panose="020F0502020204030204" pitchFamily="34" charset="0"/>
              </a:rPr>
              <a:t>There are eight po </a:t>
            </a:r>
            <a:r>
              <a:rPr lang="en-US" sz="1600" err="1">
                <a:latin typeface="Calibri" panose="020F0502020204030204" pitchFamily="34" charset="0"/>
                <a:cs typeface="Calibri" panose="020F0502020204030204" pitchFamily="34" charset="0"/>
              </a:rPr>
              <a:t>ssible</a:t>
            </a:r>
            <a:r>
              <a:rPr lang="en-US" sz="1600">
                <a:latin typeface="Calibri" panose="020F0502020204030204" pitchFamily="34" charset="0"/>
                <a:cs typeface="Calibri" panose="020F0502020204030204" pitchFamily="34" charset="0"/>
              </a:rPr>
              <a:t> blood types in humans. </a:t>
            </a:r>
          </a:p>
        </p:txBody>
      </p:sp>
      <p:grpSp>
        <p:nvGrpSpPr>
          <p:cNvPr id="50" name="Group 49">
            <a:extLst>
              <a:ext uri="{FF2B5EF4-FFF2-40B4-BE49-F238E27FC236}">
                <a16:creationId xmlns:a16="http://schemas.microsoft.com/office/drawing/2014/main" id="{26BBE331-71F5-7BC0-D89E-123D2B3033FB}"/>
              </a:ext>
            </a:extLst>
          </p:cNvPr>
          <p:cNvGrpSpPr/>
          <p:nvPr/>
        </p:nvGrpSpPr>
        <p:grpSpPr>
          <a:xfrm>
            <a:off x="189000" y="1713000"/>
            <a:ext cx="6480000" cy="6480000"/>
            <a:chOff x="497329" y="8585144"/>
            <a:chExt cx="3600000" cy="3600000"/>
          </a:xfrm>
        </p:grpSpPr>
        <p:sp>
          <p:nvSpPr>
            <p:cNvPr id="51" name="Doughnut 50">
              <a:extLst>
                <a:ext uri="{FF2B5EF4-FFF2-40B4-BE49-F238E27FC236}">
                  <a16:creationId xmlns:a16="http://schemas.microsoft.com/office/drawing/2014/main" id="{8F294123-554F-1AA6-14FA-AAF0AD49DC6D}"/>
                </a:ext>
              </a:extLst>
            </p:cNvPr>
            <p:cNvSpPr/>
            <p:nvPr/>
          </p:nvSpPr>
          <p:spPr>
            <a:xfrm>
              <a:off x="497329" y="8585144"/>
              <a:ext cx="3600000" cy="3600000"/>
            </a:xfrm>
            <a:prstGeom prst="don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52" name="Straight Connector 51">
              <a:extLst>
                <a:ext uri="{FF2B5EF4-FFF2-40B4-BE49-F238E27FC236}">
                  <a16:creationId xmlns:a16="http://schemas.microsoft.com/office/drawing/2014/main" id="{150FFB9F-D330-30CC-AD20-E46C9CB90F7E}"/>
                </a:ext>
              </a:extLst>
            </p:cNvPr>
            <p:cNvCxnSpPr>
              <a:cxnSpLocks/>
              <a:stCxn id="51" idx="0"/>
            </p:cNvCxnSpPr>
            <p:nvPr/>
          </p:nvCxnSpPr>
          <p:spPr>
            <a:xfrm>
              <a:off x="2297329" y="8585144"/>
              <a:ext cx="0" cy="902962"/>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F2A189B3-C643-7DA1-0C3E-FAC4EA420B9E}"/>
                </a:ext>
              </a:extLst>
            </p:cNvPr>
            <p:cNvCxnSpPr>
              <a:cxnSpLocks/>
            </p:cNvCxnSpPr>
            <p:nvPr/>
          </p:nvCxnSpPr>
          <p:spPr>
            <a:xfrm rot="4320000">
              <a:off x="3581254" y="9517971"/>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BD5261E6-3162-9663-93E0-49AF42838318}"/>
                </a:ext>
              </a:extLst>
            </p:cNvPr>
            <p:cNvCxnSpPr>
              <a:cxnSpLocks/>
            </p:cNvCxnSpPr>
            <p:nvPr/>
          </p:nvCxnSpPr>
          <p:spPr>
            <a:xfrm rot="8640000">
              <a:off x="3090836" y="11027316"/>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D86DC02C-9319-8BEC-D118-7FBCCAAE6EB2}"/>
                </a:ext>
              </a:extLst>
            </p:cNvPr>
            <p:cNvCxnSpPr>
              <a:cxnSpLocks/>
            </p:cNvCxnSpPr>
            <p:nvPr/>
          </p:nvCxnSpPr>
          <p:spPr>
            <a:xfrm rot="12960000">
              <a:off x="1503817" y="11027316"/>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46FA994B-0A3E-ED83-E942-74A866F3A947}"/>
                </a:ext>
              </a:extLst>
            </p:cNvPr>
            <p:cNvCxnSpPr>
              <a:cxnSpLocks/>
            </p:cNvCxnSpPr>
            <p:nvPr/>
          </p:nvCxnSpPr>
          <p:spPr>
            <a:xfrm rot="17280000">
              <a:off x="1013404" y="9517970"/>
              <a:ext cx="0" cy="900000"/>
            </a:xfrm>
            <a:prstGeom prst="line">
              <a:avLst/>
            </a:prstGeom>
          </p:spPr>
          <p:style>
            <a:lnRef idx="2">
              <a:schemeClr val="dk1"/>
            </a:lnRef>
            <a:fillRef idx="0">
              <a:schemeClr val="dk1"/>
            </a:fillRef>
            <a:effectRef idx="1">
              <a:schemeClr val="dk1"/>
            </a:effectRef>
            <a:fontRef idx="minor">
              <a:schemeClr val="tx1"/>
            </a:fontRef>
          </p:style>
        </p:cxnSp>
      </p:grpSp>
      <p:sp>
        <p:nvSpPr>
          <p:cNvPr id="2" name="TextBox 1">
            <a:extLst>
              <a:ext uri="{FF2B5EF4-FFF2-40B4-BE49-F238E27FC236}">
                <a16:creationId xmlns:a16="http://schemas.microsoft.com/office/drawing/2014/main" id="{D3820117-2D00-22C5-5C71-98037424DC4A}"/>
              </a:ext>
            </a:extLst>
          </p:cNvPr>
          <p:cNvSpPr txBox="1"/>
          <p:nvPr/>
        </p:nvSpPr>
        <p:spPr>
          <a:xfrm>
            <a:off x="1181156" y="2694256"/>
            <a:ext cx="1414269" cy="791737"/>
          </a:xfrm>
          <a:prstGeom prst="rect">
            <a:avLst/>
          </a:prstGeom>
          <a:noFill/>
        </p:spPr>
        <p:txBody>
          <a:bodyPr wrap="square" lIns="72000" tIns="72000" rIns="72000" bIns="72000" rtlCol="0">
            <a:spAutoFit/>
          </a:bodyPr>
          <a:lstStyle/>
          <a:p>
            <a:pPr algn="ctr"/>
            <a:r>
              <a:rPr lang="en-US" sz="1400" dirty="0">
                <a:solidFill>
                  <a:srgbClr val="0B1F3A"/>
                </a:solidFill>
                <a:latin typeface="Calibri" panose="020F0502020204030204" pitchFamily="34" charset="0"/>
                <a:cs typeface="Calibri" panose="020F0502020204030204" pitchFamily="34" charset="0"/>
              </a:rPr>
              <a:t>decreased blood pressure going into the kidney</a:t>
            </a:r>
          </a:p>
        </p:txBody>
      </p:sp>
      <p:sp>
        <p:nvSpPr>
          <p:cNvPr id="4" name="TextBox 3">
            <a:extLst>
              <a:ext uri="{FF2B5EF4-FFF2-40B4-BE49-F238E27FC236}">
                <a16:creationId xmlns:a16="http://schemas.microsoft.com/office/drawing/2014/main" id="{9AC48A12-BDE8-BAEE-4DFF-AF9B285EE504}"/>
              </a:ext>
            </a:extLst>
          </p:cNvPr>
          <p:cNvSpPr txBox="1"/>
          <p:nvPr/>
        </p:nvSpPr>
        <p:spPr>
          <a:xfrm>
            <a:off x="410798" y="4953000"/>
            <a:ext cx="1414273" cy="1222624"/>
          </a:xfrm>
          <a:prstGeom prst="rect">
            <a:avLst/>
          </a:prstGeom>
          <a:noFill/>
        </p:spPr>
        <p:txBody>
          <a:bodyPr wrap="square" lIns="72000" tIns="72000" rIns="72000" bIns="72000" rtlCol="0">
            <a:spAutoFit/>
          </a:bodyPr>
          <a:lstStyle/>
          <a:p>
            <a:pPr algn="ctr"/>
            <a:r>
              <a:rPr lang="en-US" sz="1400" dirty="0">
                <a:solidFill>
                  <a:srgbClr val="005A63"/>
                </a:solidFill>
                <a:latin typeface="Calibri" panose="020F0502020204030204" pitchFamily="34" charset="0"/>
                <a:cs typeface="Calibri" panose="020F0502020204030204" pitchFamily="34" charset="0"/>
              </a:rPr>
              <a:t>juxta-glomerular cells (JG) in the kidney detect the low blood pressure</a:t>
            </a:r>
          </a:p>
        </p:txBody>
      </p:sp>
      <p:sp>
        <p:nvSpPr>
          <p:cNvPr id="5" name="TextBox 4">
            <a:extLst>
              <a:ext uri="{FF2B5EF4-FFF2-40B4-BE49-F238E27FC236}">
                <a16:creationId xmlns:a16="http://schemas.microsoft.com/office/drawing/2014/main" id="{13B47270-6791-B8CB-CB4F-B6340BF0BC22}"/>
              </a:ext>
            </a:extLst>
          </p:cNvPr>
          <p:cNvSpPr txBox="1"/>
          <p:nvPr/>
        </p:nvSpPr>
        <p:spPr>
          <a:xfrm>
            <a:off x="2258284" y="6918910"/>
            <a:ext cx="2341432" cy="576293"/>
          </a:xfrm>
          <a:prstGeom prst="rect">
            <a:avLst/>
          </a:prstGeom>
          <a:noFill/>
        </p:spPr>
        <p:txBody>
          <a:bodyPr wrap="square" lIns="72000" tIns="72000" rIns="72000" bIns="72000" rtlCol="0">
            <a:spAutoFit/>
          </a:bodyPr>
          <a:lstStyle/>
          <a:p>
            <a:pPr algn="ctr"/>
            <a:r>
              <a:rPr lang="en-US" sz="1400" dirty="0">
                <a:solidFill>
                  <a:srgbClr val="1F5E2C"/>
                </a:solidFill>
                <a:latin typeface="Calibri" panose="020F0502020204030204" pitchFamily="34" charset="0"/>
                <a:cs typeface="Calibri" panose="020F0502020204030204" pitchFamily="34" charset="0"/>
              </a:rPr>
              <a:t>JG cells release renin into the bloodstream</a:t>
            </a:r>
          </a:p>
        </p:txBody>
      </p:sp>
      <p:sp>
        <p:nvSpPr>
          <p:cNvPr id="6" name="TextBox 5">
            <a:extLst>
              <a:ext uri="{FF2B5EF4-FFF2-40B4-BE49-F238E27FC236}">
                <a16:creationId xmlns:a16="http://schemas.microsoft.com/office/drawing/2014/main" id="{EF4E47FD-9DCE-CD36-9CEF-8D9BAB8E89FC}"/>
              </a:ext>
            </a:extLst>
          </p:cNvPr>
          <p:cNvSpPr txBox="1"/>
          <p:nvPr/>
        </p:nvSpPr>
        <p:spPr>
          <a:xfrm>
            <a:off x="5032931" y="4471327"/>
            <a:ext cx="1414273" cy="2084399"/>
          </a:xfrm>
          <a:prstGeom prst="rect">
            <a:avLst/>
          </a:prstGeom>
          <a:noFill/>
        </p:spPr>
        <p:txBody>
          <a:bodyPr wrap="square" lIns="72000" tIns="72000" rIns="72000" bIns="72000" rtlCol="0">
            <a:spAutoFit/>
          </a:bodyPr>
          <a:lstStyle/>
          <a:p>
            <a:pPr algn="ctr"/>
            <a:r>
              <a:rPr lang="en-US" sz="1400" dirty="0">
                <a:solidFill>
                  <a:srgbClr val="5A1025"/>
                </a:solidFill>
                <a:latin typeface="Calibri" panose="020F0502020204030204" pitchFamily="34" charset="0"/>
                <a:cs typeface="Calibri" panose="020F0502020204030204" pitchFamily="34" charset="0"/>
              </a:rPr>
              <a:t>renin converts angiotensinogen to angiotensin 1, the angiotensin-converting enzyme then converts angiotensin 1 to angiotensin 2</a:t>
            </a:r>
          </a:p>
        </p:txBody>
      </p:sp>
      <p:sp>
        <p:nvSpPr>
          <p:cNvPr id="7" name="TextBox 6">
            <a:extLst>
              <a:ext uri="{FF2B5EF4-FFF2-40B4-BE49-F238E27FC236}">
                <a16:creationId xmlns:a16="http://schemas.microsoft.com/office/drawing/2014/main" id="{7BA67E37-AC3E-ED32-B925-702C50EC4907}"/>
              </a:ext>
            </a:extLst>
          </p:cNvPr>
          <p:cNvSpPr txBox="1"/>
          <p:nvPr/>
        </p:nvSpPr>
        <p:spPr>
          <a:xfrm>
            <a:off x="4083357" y="2650310"/>
            <a:ext cx="1547911" cy="791737"/>
          </a:xfrm>
          <a:prstGeom prst="rect">
            <a:avLst/>
          </a:prstGeom>
          <a:noFill/>
        </p:spPr>
        <p:txBody>
          <a:bodyPr wrap="square" lIns="72000" tIns="72000" rIns="72000" bIns="72000" rtlCol="0">
            <a:spAutoFit/>
          </a:bodyPr>
          <a:lstStyle/>
          <a:p>
            <a:pPr algn="ctr"/>
            <a:r>
              <a:rPr lang="en-US" sz="1400" dirty="0">
                <a:solidFill>
                  <a:srgbClr val="6B4E00"/>
                </a:solidFill>
                <a:latin typeface="Calibri" panose="020F0502020204030204" pitchFamily="34" charset="0"/>
                <a:cs typeface="Calibri" panose="020F0502020204030204" pitchFamily="34" charset="0"/>
              </a:rPr>
              <a:t>vasoconstriction causes an increase in blood pressure </a:t>
            </a:r>
          </a:p>
        </p:txBody>
      </p:sp>
      <p:sp>
        <p:nvSpPr>
          <p:cNvPr id="3" name="Slide Number Placeholder 2">
            <a:extLst>
              <a:ext uri="{FF2B5EF4-FFF2-40B4-BE49-F238E27FC236}">
                <a16:creationId xmlns:a16="http://schemas.microsoft.com/office/drawing/2014/main" id="{2E43CEC4-24F9-8A87-3F19-69CA62865BC5}"/>
              </a:ext>
            </a:extLst>
          </p:cNvPr>
          <p:cNvSpPr>
            <a:spLocks noGrp="1"/>
          </p:cNvSpPr>
          <p:nvPr>
            <p:ph type="sldNum" sz="quarter" idx="12"/>
          </p:nvPr>
        </p:nvSpPr>
        <p:spPr/>
        <p:txBody>
          <a:bodyPr/>
          <a:lstStyle/>
          <a:p>
            <a:fld id="{14FD02DC-8FF0-FD40-A6B7-D854EA024D90}" type="slidenum">
              <a:rPr lang="en-US" smtClean="0"/>
              <a:t>4</a:t>
            </a:fld>
            <a:endParaRPr lang="en-US" dirty="0"/>
          </a:p>
        </p:txBody>
      </p:sp>
    </p:spTree>
    <p:extLst>
      <p:ext uri="{BB962C8B-B14F-4D97-AF65-F5344CB8AC3E}">
        <p14:creationId xmlns:p14="http://schemas.microsoft.com/office/powerpoint/2010/main" val="307579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B3BE-9765-A7BD-0C7D-B0F47A571608}"/>
            </a:ext>
          </a:extLst>
        </p:cNvPr>
        <p:cNvGrpSpPr/>
        <p:nvPr/>
      </p:nvGrpSpPr>
      <p:grpSpPr>
        <a:xfrm>
          <a:off x="0" y="0"/>
          <a:ext cx="0" cy="0"/>
          <a:chOff x="0" y="0"/>
          <a:chExt cx="0" cy="0"/>
        </a:xfrm>
      </p:grpSpPr>
      <p:grpSp>
        <p:nvGrpSpPr>
          <p:cNvPr id="50" name="Group 49">
            <a:extLst>
              <a:ext uri="{FF2B5EF4-FFF2-40B4-BE49-F238E27FC236}">
                <a16:creationId xmlns:a16="http://schemas.microsoft.com/office/drawing/2014/main" id="{67DDE8F5-984C-4593-EE6B-1BE00F876CF4}"/>
              </a:ext>
            </a:extLst>
          </p:cNvPr>
          <p:cNvGrpSpPr/>
          <p:nvPr/>
        </p:nvGrpSpPr>
        <p:grpSpPr>
          <a:xfrm>
            <a:off x="189000" y="93207"/>
            <a:ext cx="6480000" cy="6480000"/>
            <a:chOff x="497329" y="8585144"/>
            <a:chExt cx="3600000" cy="3600000"/>
          </a:xfrm>
        </p:grpSpPr>
        <p:sp>
          <p:nvSpPr>
            <p:cNvPr id="51" name="Doughnut 50">
              <a:extLst>
                <a:ext uri="{FF2B5EF4-FFF2-40B4-BE49-F238E27FC236}">
                  <a16:creationId xmlns:a16="http://schemas.microsoft.com/office/drawing/2014/main" id="{64D50A0E-F567-0976-48DC-EA15DC5A86A2}"/>
                </a:ext>
              </a:extLst>
            </p:cNvPr>
            <p:cNvSpPr/>
            <p:nvPr/>
          </p:nvSpPr>
          <p:spPr>
            <a:xfrm>
              <a:off x="497329" y="8585144"/>
              <a:ext cx="3600000" cy="3600000"/>
            </a:xfrm>
            <a:prstGeom prst="don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52" name="Straight Connector 51">
              <a:extLst>
                <a:ext uri="{FF2B5EF4-FFF2-40B4-BE49-F238E27FC236}">
                  <a16:creationId xmlns:a16="http://schemas.microsoft.com/office/drawing/2014/main" id="{E65656EE-92F2-5358-69F5-72D937B71653}"/>
                </a:ext>
              </a:extLst>
            </p:cNvPr>
            <p:cNvCxnSpPr>
              <a:cxnSpLocks/>
              <a:stCxn id="51" idx="0"/>
            </p:cNvCxnSpPr>
            <p:nvPr/>
          </p:nvCxnSpPr>
          <p:spPr>
            <a:xfrm>
              <a:off x="2297329" y="8585144"/>
              <a:ext cx="0" cy="902962"/>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289AF4C6-5745-74BB-6ED0-1F9C461D801C}"/>
                </a:ext>
              </a:extLst>
            </p:cNvPr>
            <p:cNvCxnSpPr>
              <a:cxnSpLocks/>
            </p:cNvCxnSpPr>
            <p:nvPr/>
          </p:nvCxnSpPr>
          <p:spPr>
            <a:xfrm rot="4320000">
              <a:off x="3581254" y="9517971"/>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2660CA66-BC42-869F-B1F6-011FBFF5CB4C}"/>
                </a:ext>
              </a:extLst>
            </p:cNvPr>
            <p:cNvCxnSpPr>
              <a:cxnSpLocks/>
            </p:cNvCxnSpPr>
            <p:nvPr/>
          </p:nvCxnSpPr>
          <p:spPr>
            <a:xfrm rot="8640000">
              <a:off x="3090836" y="11027316"/>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E642C43D-5C7B-70A7-FB49-B8BFCD89A0DA}"/>
                </a:ext>
              </a:extLst>
            </p:cNvPr>
            <p:cNvCxnSpPr>
              <a:cxnSpLocks/>
            </p:cNvCxnSpPr>
            <p:nvPr/>
          </p:nvCxnSpPr>
          <p:spPr>
            <a:xfrm rot="12960000">
              <a:off x="1503817" y="11027316"/>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18ACEA7D-DAA5-0DAB-5626-C95421AECBEA}"/>
                </a:ext>
              </a:extLst>
            </p:cNvPr>
            <p:cNvCxnSpPr>
              <a:cxnSpLocks/>
            </p:cNvCxnSpPr>
            <p:nvPr/>
          </p:nvCxnSpPr>
          <p:spPr>
            <a:xfrm rot="17280000">
              <a:off x="1013404" y="9517970"/>
              <a:ext cx="0" cy="900000"/>
            </a:xfrm>
            <a:prstGeom prst="line">
              <a:avLst/>
            </a:prstGeom>
          </p:spPr>
          <p:style>
            <a:lnRef idx="2">
              <a:schemeClr val="dk1"/>
            </a:lnRef>
            <a:fillRef idx="0">
              <a:schemeClr val="dk1"/>
            </a:fillRef>
            <a:effectRef idx="1">
              <a:schemeClr val="dk1"/>
            </a:effectRef>
            <a:fontRef idx="minor">
              <a:schemeClr val="tx1"/>
            </a:fontRef>
          </p:style>
        </p:cxnSp>
      </p:grpSp>
      <p:sp>
        <p:nvSpPr>
          <p:cNvPr id="3" name="Slide Number Placeholder 2">
            <a:extLst>
              <a:ext uri="{FF2B5EF4-FFF2-40B4-BE49-F238E27FC236}">
                <a16:creationId xmlns:a16="http://schemas.microsoft.com/office/drawing/2014/main" id="{FD63830D-232A-4EE5-C062-89639AB7AF21}"/>
              </a:ext>
            </a:extLst>
          </p:cNvPr>
          <p:cNvSpPr>
            <a:spLocks noGrp="1"/>
          </p:cNvSpPr>
          <p:nvPr>
            <p:ph type="sldNum" sz="quarter" idx="12"/>
          </p:nvPr>
        </p:nvSpPr>
        <p:spPr/>
        <p:txBody>
          <a:bodyPr/>
          <a:lstStyle/>
          <a:p>
            <a:fld id="{14FD02DC-8FF0-FD40-A6B7-D854EA024D90}" type="slidenum">
              <a:rPr lang="en-US" smtClean="0"/>
              <a:t>5</a:t>
            </a:fld>
            <a:endParaRPr lang="en-US" dirty="0"/>
          </a:p>
        </p:txBody>
      </p:sp>
      <p:pic>
        <p:nvPicPr>
          <p:cNvPr id="10" name="Picture 9" descr="A black arrow pointing down&#10;&#10;AI-generated content may be incorrect.">
            <a:extLst>
              <a:ext uri="{FF2B5EF4-FFF2-40B4-BE49-F238E27FC236}">
                <a16:creationId xmlns:a16="http://schemas.microsoft.com/office/drawing/2014/main" id="{7C2B087B-69D7-6BF7-176D-BDF499A2C45B}"/>
              </a:ext>
            </a:extLst>
          </p:cNvPr>
          <p:cNvPicPr>
            <a:picLocks noChangeAspect="1"/>
          </p:cNvPicPr>
          <p:nvPr/>
        </p:nvPicPr>
        <p:blipFill>
          <a:blip r:embed="rId2"/>
          <a:stretch>
            <a:fillRect/>
          </a:stretch>
        </p:blipFill>
        <p:spPr>
          <a:xfrm flipH="1">
            <a:off x="1640632" y="942463"/>
            <a:ext cx="720092" cy="1080138"/>
          </a:xfrm>
          <a:prstGeom prst="rect">
            <a:avLst/>
          </a:prstGeom>
        </p:spPr>
      </p:pic>
      <p:pic>
        <p:nvPicPr>
          <p:cNvPr id="11" name="Picture 10" descr="A black arrow pointing down&#10;&#10;AI-generated content may be incorrect.">
            <a:extLst>
              <a:ext uri="{FF2B5EF4-FFF2-40B4-BE49-F238E27FC236}">
                <a16:creationId xmlns:a16="http://schemas.microsoft.com/office/drawing/2014/main" id="{D936B3C7-EF05-F964-E8A6-23CF80C3E708}"/>
              </a:ext>
            </a:extLst>
          </p:cNvPr>
          <p:cNvPicPr>
            <a:picLocks noChangeAspect="1"/>
          </p:cNvPicPr>
          <p:nvPr/>
        </p:nvPicPr>
        <p:blipFill>
          <a:blip r:embed="rId2"/>
          <a:stretch>
            <a:fillRect/>
          </a:stretch>
        </p:blipFill>
        <p:spPr>
          <a:xfrm rot="10800000" flipH="1">
            <a:off x="4688954" y="905873"/>
            <a:ext cx="720092" cy="1080138"/>
          </a:xfrm>
          <a:prstGeom prst="rect">
            <a:avLst/>
          </a:prstGeom>
        </p:spPr>
      </p:pic>
      <p:pic>
        <p:nvPicPr>
          <p:cNvPr id="13" name="Picture 12" descr="A black and white symbol&#10;&#10;AI-generated content may be incorrect.">
            <a:extLst>
              <a:ext uri="{FF2B5EF4-FFF2-40B4-BE49-F238E27FC236}">
                <a16:creationId xmlns:a16="http://schemas.microsoft.com/office/drawing/2014/main" id="{E40BB961-75FC-3B45-F1EB-135510C6843C}"/>
              </a:ext>
            </a:extLst>
          </p:cNvPr>
          <p:cNvPicPr>
            <a:picLocks noChangeAspect="1"/>
          </p:cNvPicPr>
          <p:nvPr/>
        </p:nvPicPr>
        <p:blipFill>
          <a:blip r:embed="rId3"/>
          <a:stretch>
            <a:fillRect/>
          </a:stretch>
        </p:blipFill>
        <p:spPr>
          <a:xfrm>
            <a:off x="688417" y="3253222"/>
            <a:ext cx="952215" cy="1428322"/>
          </a:xfrm>
          <a:prstGeom prst="rect">
            <a:avLst/>
          </a:prstGeom>
        </p:spPr>
      </p:pic>
      <p:pic>
        <p:nvPicPr>
          <p:cNvPr id="15" name="Picture 14" descr="A black arrow pointing to a square&#10;&#10;AI-generated content may be incorrect.">
            <a:extLst>
              <a:ext uri="{FF2B5EF4-FFF2-40B4-BE49-F238E27FC236}">
                <a16:creationId xmlns:a16="http://schemas.microsoft.com/office/drawing/2014/main" id="{C75CBFE7-7A0B-7347-EB32-3C34E077F609}"/>
              </a:ext>
            </a:extLst>
          </p:cNvPr>
          <p:cNvPicPr>
            <a:picLocks noChangeAspect="1"/>
          </p:cNvPicPr>
          <p:nvPr/>
        </p:nvPicPr>
        <p:blipFill>
          <a:blip r:embed="rId4"/>
          <a:stretch>
            <a:fillRect/>
          </a:stretch>
        </p:blipFill>
        <p:spPr>
          <a:xfrm rot="16200000">
            <a:off x="3103458" y="5180342"/>
            <a:ext cx="775766" cy="1163649"/>
          </a:xfrm>
          <a:prstGeom prst="rect">
            <a:avLst/>
          </a:prstGeom>
        </p:spPr>
      </p:pic>
      <p:pic>
        <p:nvPicPr>
          <p:cNvPr id="21" name="Picture 20" descr="A black and white drawing of a circular arrow&#10;&#10;AI-generated content may be incorrect.">
            <a:extLst>
              <a:ext uri="{FF2B5EF4-FFF2-40B4-BE49-F238E27FC236}">
                <a16:creationId xmlns:a16="http://schemas.microsoft.com/office/drawing/2014/main" id="{F2ED7198-BC27-3443-4271-0406134775A8}"/>
              </a:ext>
            </a:extLst>
          </p:cNvPr>
          <p:cNvPicPr>
            <a:picLocks noChangeAspect="1"/>
          </p:cNvPicPr>
          <p:nvPr/>
        </p:nvPicPr>
        <p:blipFill>
          <a:blip r:embed="rId5"/>
          <a:stretch>
            <a:fillRect/>
          </a:stretch>
        </p:blipFill>
        <p:spPr>
          <a:xfrm rot="10800000">
            <a:off x="5282473" y="3509791"/>
            <a:ext cx="915183" cy="915183"/>
          </a:xfrm>
          <a:prstGeom prst="rect">
            <a:avLst/>
          </a:prstGeom>
        </p:spPr>
      </p:pic>
      <p:graphicFrame>
        <p:nvGraphicFramePr>
          <p:cNvPr id="22" name="Table 21">
            <a:extLst>
              <a:ext uri="{FF2B5EF4-FFF2-40B4-BE49-F238E27FC236}">
                <a16:creationId xmlns:a16="http://schemas.microsoft.com/office/drawing/2014/main" id="{0E0429FB-7C47-41AB-5A73-36B87143A8D2}"/>
              </a:ext>
            </a:extLst>
          </p:cNvPr>
          <p:cNvGraphicFramePr>
            <a:graphicFrameLocks noGrp="1"/>
          </p:cNvGraphicFramePr>
          <p:nvPr>
            <p:extLst>
              <p:ext uri="{D42A27DB-BD31-4B8C-83A1-F6EECF244321}">
                <p14:modId xmlns:p14="http://schemas.microsoft.com/office/powerpoint/2010/main" val="1682551302"/>
              </p:ext>
            </p:extLst>
          </p:nvPr>
        </p:nvGraphicFramePr>
        <p:xfrm>
          <a:off x="460657" y="7339345"/>
          <a:ext cx="5925858" cy="1842052"/>
        </p:xfrm>
        <a:graphic>
          <a:graphicData uri="http://schemas.openxmlformats.org/drawingml/2006/table">
            <a:tbl>
              <a:tblPr firstRow="1" bandRow="1">
                <a:tableStyleId>{5940675A-B579-460E-94D1-54222C63F5DA}</a:tableStyleId>
              </a:tblPr>
              <a:tblGrid>
                <a:gridCol w="987643">
                  <a:extLst>
                    <a:ext uri="{9D8B030D-6E8A-4147-A177-3AD203B41FA5}">
                      <a16:colId xmlns:a16="http://schemas.microsoft.com/office/drawing/2014/main" val="336543118"/>
                    </a:ext>
                  </a:extLst>
                </a:gridCol>
                <a:gridCol w="987643">
                  <a:extLst>
                    <a:ext uri="{9D8B030D-6E8A-4147-A177-3AD203B41FA5}">
                      <a16:colId xmlns:a16="http://schemas.microsoft.com/office/drawing/2014/main" val="4070220393"/>
                    </a:ext>
                  </a:extLst>
                </a:gridCol>
                <a:gridCol w="987643">
                  <a:extLst>
                    <a:ext uri="{9D8B030D-6E8A-4147-A177-3AD203B41FA5}">
                      <a16:colId xmlns:a16="http://schemas.microsoft.com/office/drawing/2014/main" val="2108832569"/>
                    </a:ext>
                  </a:extLst>
                </a:gridCol>
                <a:gridCol w="987643">
                  <a:extLst>
                    <a:ext uri="{9D8B030D-6E8A-4147-A177-3AD203B41FA5}">
                      <a16:colId xmlns:a16="http://schemas.microsoft.com/office/drawing/2014/main" val="4225036124"/>
                    </a:ext>
                  </a:extLst>
                </a:gridCol>
                <a:gridCol w="987643">
                  <a:extLst>
                    <a:ext uri="{9D8B030D-6E8A-4147-A177-3AD203B41FA5}">
                      <a16:colId xmlns:a16="http://schemas.microsoft.com/office/drawing/2014/main" val="3854094584"/>
                    </a:ext>
                  </a:extLst>
                </a:gridCol>
                <a:gridCol w="987643">
                  <a:extLst>
                    <a:ext uri="{9D8B030D-6E8A-4147-A177-3AD203B41FA5}">
                      <a16:colId xmlns:a16="http://schemas.microsoft.com/office/drawing/2014/main" val="2460717778"/>
                    </a:ext>
                  </a:extLst>
                </a:gridCol>
              </a:tblGrid>
              <a:tr h="921026">
                <a:tc>
                  <a:txBody>
                    <a:bodyPr/>
                    <a:lstStyle/>
                    <a:p>
                      <a:endParaRPr lang="en-US" sz="1400" dirty="0">
                        <a:latin typeface="Calibri" panose="020F0502020204030204" pitchFamily="34" charset="0"/>
                        <a:cs typeface="Calibri" panose="020F0502020204030204" pitchFamily="34" charset="0"/>
                      </a:endParaRPr>
                    </a:p>
                  </a:txBody>
                  <a:tcPr anchor="ctr"/>
                </a:tc>
                <a:tc>
                  <a:txBody>
                    <a:bodyPr/>
                    <a:lstStyle/>
                    <a:p>
                      <a:r>
                        <a:rPr lang="en-US" sz="1400" dirty="0">
                          <a:latin typeface="Calibri" panose="020F0502020204030204" pitchFamily="34" charset="0"/>
                          <a:cs typeface="Calibri" panose="020F0502020204030204" pitchFamily="34" charset="0"/>
                        </a:rPr>
                        <a:t>stimulus</a:t>
                      </a:r>
                    </a:p>
                  </a:txBody>
                  <a:tcPr anchor="ctr"/>
                </a:tc>
                <a:tc>
                  <a:txBody>
                    <a:bodyPr/>
                    <a:lstStyle/>
                    <a:p>
                      <a:r>
                        <a:rPr lang="en-US" sz="1400" dirty="0">
                          <a:latin typeface="Calibri" panose="020F0502020204030204" pitchFamily="34" charset="0"/>
                          <a:cs typeface="Calibri" panose="020F0502020204030204" pitchFamily="34" charset="0"/>
                        </a:rPr>
                        <a:t>sensory receptor </a:t>
                      </a:r>
                    </a:p>
                  </a:txBody>
                  <a:tcPr anchor="ctr"/>
                </a:tc>
                <a:tc>
                  <a:txBody>
                    <a:bodyPr/>
                    <a:lstStyle/>
                    <a:p>
                      <a:r>
                        <a:rPr lang="en-US" sz="1400" dirty="0">
                          <a:latin typeface="Calibri" panose="020F0502020204030204" pitchFamily="34" charset="0"/>
                          <a:cs typeface="Calibri" panose="020F0502020204030204" pitchFamily="34" charset="0"/>
                        </a:rPr>
                        <a:t>control centre</a:t>
                      </a:r>
                    </a:p>
                  </a:txBody>
                  <a:tcPr anchor="ctr"/>
                </a:tc>
                <a:tc>
                  <a:txBody>
                    <a:bodyPr/>
                    <a:lstStyle/>
                    <a:p>
                      <a:r>
                        <a:rPr lang="en-US" sz="1400" dirty="0">
                          <a:latin typeface="Calibri" panose="020F0502020204030204" pitchFamily="34" charset="0"/>
                          <a:cs typeface="Calibri" panose="020F0502020204030204" pitchFamily="34" charset="0"/>
                        </a:rPr>
                        <a:t>effector</a:t>
                      </a:r>
                    </a:p>
                  </a:txBody>
                  <a:tcPr anchor="ctr"/>
                </a:tc>
                <a:tc>
                  <a:txBody>
                    <a:bodyPr/>
                    <a:lstStyle/>
                    <a:p>
                      <a:r>
                        <a:rPr lang="en-US" sz="1400" dirty="0">
                          <a:latin typeface="Calibri" panose="020F0502020204030204" pitchFamily="34" charset="0"/>
                          <a:cs typeface="Calibri" panose="020F0502020204030204" pitchFamily="34" charset="0"/>
                        </a:rPr>
                        <a:t>response</a:t>
                      </a:r>
                    </a:p>
                  </a:txBody>
                  <a:tcPr anchor="ctr"/>
                </a:tc>
                <a:extLst>
                  <a:ext uri="{0D108BD9-81ED-4DB2-BD59-A6C34878D82A}">
                    <a16:rowId xmlns:a16="http://schemas.microsoft.com/office/drawing/2014/main" val="4026328761"/>
                  </a:ext>
                </a:extLst>
              </a:tr>
              <a:tr h="921026">
                <a:tc>
                  <a:txBody>
                    <a:bodyPr/>
                    <a:lstStyle/>
                    <a:p>
                      <a:r>
                        <a:rPr lang="en-US" sz="1400" dirty="0">
                          <a:latin typeface="Calibri" panose="020F0502020204030204" pitchFamily="34" charset="0"/>
                          <a:cs typeface="Calibri" panose="020F0502020204030204" pitchFamily="34" charset="0"/>
                        </a:rPr>
                        <a:t>My symbol</a:t>
                      </a:r>
                    </a:p>
                  </a:txBody>
                  <a:tcPr anchor="ctr"/>
                </a:tc>
                <a:tc>
                  <a:txBody>
                    <a:bodyPr/>
                    <a:lstStyle/>
                    <a:p>
                      <a:endParaRPr lang="en-US" sz="1400">
                        <a:latin typeface="Calibri" panose="020F0502020204030204" pitchFamily="34" charset="0"/>
                        <a:cs typeface="Calibri" panose="020F0502020204030204" pitchFamily="34" charset="0"/>
                      </a:endParaRPr>
                    </a:p>
                  </a:txBody>
                  <a:tcPr anchor="ctr"/>
                </a:tc>
                <a:tc>
                  <a:txBody>
                    <a:bodyPr/>
                    <a:lstStyle/>
                    <a:p>
                      <a:endParaRPr lang="en-US" sz="1400" dirty="0">
                        <a:latin typeface="Calibri" panose="020F0502020204030204" pitchFamily="34" charset="0"/>
                        <a:cs typeface="Calibri" panose="020F0502020204030204" pitchFamily="34" charset="0"/>
                      </a:endParaRPr>
                    </a:p>
                  </a:txBody>
                  <a:tcPr anchor="ctr"/>
                </a:tc>
                <a:tc>
                  <a:txBody>
                    <a:bodyPr/>
                    <a:lstStyle/>
                    <a:p>
                      <a:endParaRPr lang="en-US" sz="1400" dirty="0">
                        <a:latin typeface="Calibri" panose="020F0502020204030204" pitchFamily="34" charset="0"/>
                        <a:cs typeface="Calibri" panose="020F0502020204030204" pitchFamily="34" charset="0"/>
                      </a:endParaRPr>
                    </a:p>
                  </a:txBody>
                  <a:tcPr anchor="ctr"/>
                </a:tc>
                <a:tc>
                  <a:txBody>
                    <a:bodyPr/>
                    <a:lstStyle/>
                    <a:p>
                      <a:endParaRPr lang="en-US" sz="1400" dirty="0">
                        <a:latin typeface="Calibri" panose="020F0502020204030204" pitchFamily="34" charset="0"/>
                        <a:cs typeface="Calibri" panose="020F0502020204030204" pitchFamily="34" charset="0"/>
                      </a:endParaRPr>
                    </a:p>
                  </a:txBody>
                  <a:tcPr anchor="ctr"/>
                </a:tc>
                <a:tc>
                  <a:txBody>
                    <a:bodyPr/>
                    <a:lstStyle/>
                    <a:p>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495683075"/>
                  </a:ext>
                </a:extLst>
              </a:tr>
            </a:tbl>
          </a:graphicData>
        </a:graphic>
      </p:graphicFrame>
    </p:spTree>
    <p:extLst>
      <p:ext uri="{BB962C8B-B14F-4D97-AF65-F5344CB8AC3E}">
        <p14:creationId xmlns:p14="http://schemas.microsoft.com/office/powerpoint/2010/main" val="174740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60C4814-753C-CC9A-CDDF-EFB18110F5B1}"/>
              </a:ext>
            </a:extLst>
          </p:cNvPr>
          <p:cNvSpPr txBox="1"/>
          <p:nvPr/>
        </p:nvSpPr>
        <p:spPr>
          <a:xfrm>
            <a:off x="7106003" y="-535313"/>
            <a:ext cx="4253793"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There are eight po </a:t>
            </a:r>
            <a:r>
              <a:rPr lang="en-US" sz="1600" dirty="0" err="1">
                <a:latin typeface="Calibri" panose="020F0502020204030204" pitchFamily="34" charset="0"/>
                <a:cs typeface="Calibri" panose="020F0502020204030204" pitchFamily="34" charset="0"/>
              </a:rPr>
              <a:t>ssible</a:t>
            </a:r>
            <a:r>
              <a:rPr lang="en-US" sz="1600" dirty="0">
                <a:latin typeface="Calibri" panose="020F0502020204030204" pitchFamily="34" charset="0"/>
                <a:cs typeface="Calibri" panose="020F0502020204030204" pitchFamily="34" charset="0"/>
              </a:rPr>
              <a:t> blood types in humans. </a:t>
            </a:r>
          </a:p>
        </p:txBody>
      </p:sp>
      <p:sp>
        <p:nvSpPr>
          <p:cNvPr id="3" name="Doughnut 2">
            <a:extLst>
              <a:ext uri="{FF2B5EF4-FFF2-40B4-BE49-F238E27FC236}">
                <a16:creationId xmlns:a16="http://schemas.microsoft.com/office/drawing/2014/main" id="{A42F0C52-35BD-ED4D-7D48-E2912DAD3054}"/>
              </a:ext>
            </a:extLst>
          </p:cNvPr>
          <p:cNvSpPr/>
          <p:nvPr/>
        </p:nvSpPr>
        <p:spPr>
          <a:xfrm>
            <a:off x="1628773" y="1172517"/>
            <a:ext cx="3600000" cy="3600000"/>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id="{E4A2E105-F435-6CBE-BBB5-67F2800A0667}"/>
              </a:ext>
            </a:extLst>
          </p:cNvPr>
          <p:cNvCxnSpPr>
            <a:cxnSpLocks/>
            <a:stCxn id="3" idx="0"/>
          </p:cNvCxnSpPr>
          <p:nvPr/>
        </p:nvCxnSpPr>
        <p:spPr>
          <a:xfrm>
            <a:off x="3428773" y="1172517"/>
            <a:ext cx="0" cy="18000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09AEA333-9349-35B2-09FB-F41539CF247B}"/>
              </a:ext>
            </a:extLst>
          </p:cNvPr>
          <p:cNvCxnSpPr>
            <a:cxnSpLocks/>
          </p:cNvCxnSpPr>
          <p:nvPr/>
        </p:nvCxnSpPr>
        <p:spPr>
          <a:xfrm rot="4320000">
            <a:off x="4284723" y="1794402"/>
            <a:ext cx="0" cy="180000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9A9AA132-7D39-8B00-3752-98C71BD891BB}"/>
              </a:ext>
            </a:extLst>
          </p:cNvPr>
          <p:cNvCxnSpPr>
            <a:cxnSpLocks/>
          </p:cNvCxnSpPr>
          <p:nvPr/>
        </p:nvCxnSpPr>
        <p:spPr>
          <a:xfrm rot="8640000">
            <a:off x="3957777" y="2800631"/>
            <a:ext cx="0" cy="18000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E565D22D-2DE7-18EF-023A-2D9A57EDA536}"/>
              </a:ext>
            </a:extLst>
          </p:cNvPr>
          <p:cNvCxnSpPr>
            <a:cxnSpLocks/>
          </p:cNvCxnSpPr>
          <p:nvPr/>
        </p:nvCxnSpPr>
        <p:spPr>
          <a:xfrm rot="12960000">
            <a:off x="2899764" y="2800631"/>
            <a:ext cx="0" cy="180000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745FF080-D840-7F87-EB78-025D15A23B30}"/>
              </a:ext>
            </a:extLst>
          </p:cNvPr>
          <p:cNvCxnSpPr>
            <a:cxnSpLocks/>
          </p:cNvCxnSpPr>
          <p:nvPr/>
        </p:nvCxnSpPr>
        <p:spPr>
          <a:xfrm rot="17280000">
            <a:off x="2572823" y="1794401"/>
            <a:ext cx="0" cy="1800000"/>
          </a:xfrm>
          <a:prstGeom prst="line">
            <a:avLst/>
          </a:prstGeom>
        </p:spPr>
        <p:style>
          <a:lnRef idx="2">
            <a:schemeClr val="dk1"/>
          </a:lnRef>
          <a:fillRef idx="0">
            <a:schemeClr val="dk1"/>
          </a:fillRef>
          <a:effectRef idx="1">
            <a:schemeClr val="dk1"/>
          </a:effectRef>
          <a:fontRef idx="minor">
            <a:schemeClr val="tx1"/>
          </a:fontRef>
        </p:style>
      </p:cxnSp>
      <p:sp>
        <p:nvSpPr>
          <p:cNvPr id="21" name="Doughnut 20">
            <a:extLst>
              <a:ext uri="{FF2B5EF4-FFF2-40B4-BE49-F238E27FC236}">
                <a16:creationId xmlns:a16="http://schemas.microsoft.com/office/drawing/2014/main" id="{3F7864CD-670B-E54B-06D5-F1AE0476CE77}"/>
              </a:ext>
            </a:extLst>
          </p:cNvPr>
          <p:cNvSpPr/>
          <p:nvPr/>
        </p:nvSpPr>
        <p:spPr>
          <a:xfrm>
            <a:off x="1628770" y="5137301"/>
            <a:ext cx="3600000" cy="3600000"/>
          </a:xfrm>
          <a:prstGeom prst="don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C745DC32-E401-F239-0950-0B11A238964D}"/>
              </a:ext>
            </a:extLst>
          </p:cNvPr>
          <p:cNvCxnSpPr>
            <a:cxnSpLocks/>
            <a:stCxn id="21" idx="0"/>
          </p:cNvCxnSpPr>
          <p:nvPr/>
        </p:nvCxnSpPr>
        <p:spPr>
          <a:xfrm>
            <a:off x="3428770" y="5137301"/>
            <a:ext cx="0" cy="902962"/>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F4795BDB-02FF-3684-683C-504B33486958}"/>
              </a:ext>
            </a:extLst>
          </p:cNvPr>
          <p:cNvCxnSpPr>
            <a:cxnSpLocks/>
          </p:cNvCxnSpPr>
          <p:nvPr/>
        </p:nvCxnSpPr>
        <p:spPr>
          <a:xfrm rot="4320000">
            <a:off x="4712695" y="6070128"/>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794F5210-E6D3-0CF3-F8FB-0121DF3E55BF}"/>
              </a:ext>
            </a:extLst>
          </p:cNvPr>
          <p:cNvCxnSpPr>
            <a:cxnSpLocks/>
          </p:cNvCxnSpPr>
          <p:nvPr/>
        </p:nvCxnSpPr>
        <p:spPr>
          <a:xfrm rot="8640000">
            <a:off x="4222277" y="7579473"/>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45C4A236-6FD8-3B1A-4C82-D460C4DA19E9}"/>
              </a:ext>
            </a:extLst>
          </p:cNvPr>
          <p:cNvCxnSpPr>
            <a:cxnSpLocks/>
          </p:cNvCxnSpPr>
          <p:nvPr/>
        </p:nvCxnSpPr>
        <p:spPr>
          <a:xfrm rot="12960000">
            <a:off x="2635258" y="7579473"/>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C9EEED72-07BA-49DA-DADA-8892E0125D70}"/>
              </a:ext>
            </a:extLst>
          </p:cNvPr>
          <p:cNvCxnSpPr>
            <a:cxnSpLocks/>
          </p:cNvCxnSpPr>
          <p:nvPr/>
        </p:nvCxnSpPr>
        <p:spPr>
          <a:xfrm rot="17280000">
            <a:off x="2144845" y="6070127"/>
            <a:ext cx="0" cy="900000"/>
          </a:xfrm>
          <a:prstGeom prst="line">
            <a:avLst/>
          </a:prstGeom>
        </p:spPr>
        <p:style>
          <a:lnRef idx="2">
            <a:schemeClr val="dk1"/>
          </a:lnRef>
          <a:fillRef idx="0">
            <a:schemeClr val="dk1"/>
          </a:fillRef>
          <a:effectRef idx="1">
            <a:schemeClr val="dk1"/>
          </a:effectRef>
          <a:fontRef idx="minor">
            <a:schemeClr val="tx1"/>
          </a:fontRef>
        </p:style>
      </p:cxnSp>
      <p:sp>
        <p:nvSpPr>
          <p:cNvPr id="2" name="Slide Number Placeholder 1">
            <a:extLst>
              <a:ext uri="{FF2B5EF4-FFF2-40B4-BE49-F238E27FC236}">
                <a16:creationId xmlns:a16="http://schemas.microsoft.com/office/drawing/2014/main" id="{E9874DC9-D70C-3E4B-0C0F-0124C81ADC1C}"/>
              </a:ext>
            </a:extLst>
          </p:cNvPr>
          <p:cNvSpPr>
            <a:spLocks noGrp="1"/>
          </p:cNvSpPr>
          <p:nvPr>
            <p:ph type="sldNum" sz="quarter" idx="12"/>
          </p:nvPr>
        </p:nvSpPr>
        <p:spPr/>
        <p:txBody>
          <a:bodyPr/>
          <a:lstStyle/>
          <a:p>
            <a:fld id="{14FD02DC-8FF0-FD40-A6B7-D854EA024D90}" type="slidenum">
              <a:rPr lang="en-US" smtClean="0"/>
              <a:t>6</a:t>
            </a:fld>
            <a:endParaRPr lang="en-US" dirty="0"/>
          </a:p>
        </p:txBody>
      </p:sp>
    </p:spTree>
    <p:extLst>
      <p:ext uri="{BB962C8B-B14F-4D97-AF65-F5344CB8AC3E}">
        <p14:creationId xmlns:p14="http://schemas.microsoft.com/office/powerpoint/2010/main" val="370245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3BC085B-D24E-6EFE-6607-ACD28605F00F}"/>
            </a:ext>
          </a:extLst>
        </p:cNvPr>
        <p:cNvGrpSpPr/>
        <p:nvPr/>
      </p:nvGrpSpPr>
      <p:grpSpPr>
        <a:xfrm>
          <a:off x="0" y="0"/>
          <a:ext cx="0" cy="0"/>
          <a:chOff x="0" y="0"/>
          <a:chExt cx="0" cy="0"/>
        </a:xfrm>
      </p:grpSpPr>
      <p:sp>
        <p:nvSpPr>
          <p:cNvPr id="123" name="TextBox 122">
            <a:extLst>
              <a:ext uri="{FF2B5EF4-FFF2-40B4-BE49-F238E27FC236}">
                <a16:creationId xmlns:a16="http://schemas.microsoft.com/office/drawing/2014/main" id="{F033577A-424D-C730-45A9-750930B9126C}"/>
              </a:ext>
            </a:extLst>
          </p:cNvPr>
          <p:cNvSpPr txBox="1"/>
          <p:nvPr/>
        </p:nvSpPr>
        <p:spPr>
          <a:xfrm>
            <a:off x="7106003" y="-535313"/>
            <a:ext cx="4253793"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There are eight po </a:t>
            </a:r>
            <a:r>
              <a:rPr lang="en-US" sz="1600" dirty="0" err="1">
                <a:latin typeface="Calibri" panose="020F0502020204030204" pitchFamily="34" charset="0"/>
                <a:cs typeface="Calibri" panose="020F0502020204030204" pitchFamily="34" charset="0"/>
              </a:rPr>
              <a:t>ssible</a:t>
            </a:r>
            <a:r>
              <a:rPr lang="en-US" sz="1600" dirty="0">
                <a:latin typeface="Calibri" panose="020F0502020204030204" pitchFamily="34" charset="0"/>
                <a:cs typeface="Calibri" panose="020F0502020204030204" pitchFamily="34" charset="0"/>
              </a:rPr>
              <a:t> blood types in humans. </a:t>
            </a:r>
          </a:p>
        </p:txBody>
      </p:sp>
      <p:sp>
        <p:nvSpPr>
          <p:cNvPr id="21" name="Doughnut 20">
            <a:extLst>
              <a:ext uri="{FF2B5EF4-FFF2-40B4-BE49-F238E27FC236}">
                <a16:creationId xmlns:a16="http://schemas.microsoft.com/office/drawing/2014/main" id="{F7678B9C-9097-68D8-2746-20E5C8D28217}"/>
              </a:ext>
            </a:extLst>
          </p:cNvPr>
          <p:cNvSpPr/>
          <p:nvPr/>
        </p:nvSpPr>
        <p:spPr>
          <a:xfrm>
            <a:off x="1629000" y="1172517"/>
            <a:ext cx="3600000" cy="3600000"/>
          </a:xfrm>
          <a:prstGeom prst="don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9" name="Group 48">
            <a:extLst>
              <a:ext uri="{FF2B5EF4-FFF2-40B4-BE49-F238E27FC236}">
                <a16:creationId xmlns:a16="http://schemas.microsoft.com/office/drawing/2014/main" id="{8D21E930-013E-D1FE-AA0B-BD55B8CEAD24}"/>
              </a:ext>
            </a:extLst>
          </p:cNvPr>
          <p:cNvGrpSpPr/>
          <p:nvPr/>
        </p:nvGrpSpPr>
        <p:grpSpPr>
          <a:xfrm>
            <a:off x="1629000" y="5156861"/>
            <a:ext cx="3600000" cy="3600000"/>
            <a:chOff x="497329" y="8585144"/>
            <a:chExt cx="3600000" cy="3600000"/>
          </a:xfrm>
        </p:grpSpPr>
        <p:sp>
          <p:nvSpPr>
            <p:cNvPr id="43" name="Doughnut 42">
              <a:extLst>
                <a:ext uri="{FF2B5EF4-FFF2-40B4-BE49-F238E27FC236}">
                  <a16:creationId xmlns:a16="http://schemas.microsoft.com/office/drawing/2014/main" id="{9E15BB1D-2E65-08EF-9413-BA4997444113}"/>
                </a:ext>
              </a:extLst>
            </p:cNvPr>
            <p:cNvSpPr/>
            <p:nvPr/>
          </p:nvSpPr>
          <p:spPr>
            <a:xfrm>
              <a:off x="497329" y="8585144"/>
              <a:ext cx="3600000" cy="3600000"/>
            </a:xfrm>
            <a:prstGeom prst="don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Connector 43">
              <a:extLst>
                <a:ext uri="{FF2B5EF4-FFF2-40B4-BE49-F238E27FC236}">
                  <a16:creationId xmlns:a16="http://schemas.microsoft.com/office/drawing/2014/main" id="{7BECABC5-F1A8-3EF6-1D3E-9B23D741D337}"/>
                </a:ext>
              </a:extLst>
            </p:cNvPr>
            <p:cNvCxnSpPr>
              <a:cxnSpLocks/>
              <a:stCxn id="43" idx="0"/>
            </p:cNvCxnSpPr>
            <p:nvPr/>
          </p:nvCxnSpPr>
          <p:spPr>
            <a:xfrm>
              <a:off x="2297329" y="8585144"/>
              <a:ext cx="0" cy="902962"/>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145E9E53-4B79-2610-9AA8-FE63D31C3A88}"/>
                </a:ext>
              </a:extLst>
            </p:cNvPr>
            <p:cNvCxnSpPr>
              <a:cxnSpLocks/>
            </p:cNvCxnSpPr>
            <p:nvPr/>
          </p:nvCxnSpPr>
          <p:spPr>
            <a:xfrm rot="4320000">
              <a:off x="3581254" y="9517971"/>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DA5BDF10-1920-53B0-4B60-4A7D356073B7}"/>
                </a:ext>
              </a:extLst>
            </p:cNvPr>
            <p:cNvCxnSpPr>
              <a:cxnSpLocks/>
            </p:cNvCxnSpPr>
            <p:nvPr/>
          </p:nvCxnSpPr>
          <p:spPr>
            <a:xfrm rot="8640000">
              <a:off x="3090836" y="11027316"/>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18A22CB5-5CBE-FBEB-3F24-C4C97CCB3F90}"/>
                </a:ext>
              </a:extLst>
            </p:cNvPr>
            <p:cNvCxnSpPr>
              <a:cxnSpLocks/>
            </p:cNvCxnSpPr>
            <p:nvPr/>
          </p:nvCxnSpPr>
          <p:spPr>
            <a:xfrm rot="12960000">
              <a:off x="1503817" y="11027316"/>
              <a:ext cx="0" cy="900000"/>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598EF52F-C1FE-6BD5-63A1-EC7351D5A1D4}"/>
                </a:ext>
              </a:extLst>
            </p:cNvPr>
            <p:cNvCxnSpPr>
              <a:cxnSpLocks/>
            </p:cNvCxnSpPr>
            <p:nvPr/>
          </p:nvCxnSpPr>
          <p:spPr>
            <a:xfrm rot="17280000">
              <a:off x="1013404" y="9517970"/>
              <a:ext cx="0" cy="900000"/>
            </a:xfrm>
            <a:prstGeom prst="line">
              <a:avLst/>
            </a:prstGeom>
          </p:spPr>
          <p:style>
            <a:lnRef idx="2">
              <a:schemeClr val="dk1"/>
            </a:lnRef>
            <a:fillRef idx="0">
              <a:schemeClr val="dk1"/>
            </a:fillRef>
            <a:effectRef idx="1">
              <a:schemeClr val="dk1"/>
            </a:effectRef>
            <a:fontRef idx="minor">
              <a:schemeClr val="tx1"/>
            </a:fontRef>
          </p:style>
        </p:cxnSp>
      </p:grpSp>
      <p:sp>
        <p:nvSpPr>
          <p:cNvPr id="2" name="Slide Number Placeholder 1">
            <a:extLst>
              <a:ext uri="{FF2B5EF4-FFF2-40B4-BE49-F238E27FC236}">
                <a16:creationId xmlns:a16="http://schemas.microsoft.com/office/drawing/2014/main" id="{4C2EF747-D01C-5894-5258-9CD657A6F145}"/>
              </a:ext>
            </a:extLst>
          </p:cNvPr>
          <p:cNvSpPr>
            <a:spLocks noGrp="1"/>
          </p:cNvSpPr>
          <p:nvPr>
            <p:ph type="sldNum" sz="quarter" idx="12"/>
          </p:nvPr>
        </p:nvSpPr>
        <p:spPr/>
        <p:txBody>
          <a:bodyPr/>
          <a:lstStyle/>
          <a:p>
            <a:fld id="{14FD02DC-8FF0-FD40-A6B7-D854EA024D90}" type="slidenum">
              <a:rPr lang="en-US" smtClean="0"/>
              <a:t>7</a:t>
            </a:fld>
            <a:endParaRPr lang="en-US" dirty="0"/>
          </a:p>
        </p:txBody>
      </p:sp>
    </p:spTree>
    <p:extLst>
      <p:ext uri="{BB962C8B-B14F-4D97-AF65-F5344CB8AC3E}">
        <p14:creationId xmlns:p14="http://schemas.microsoft.com/office/powerpoint/2010/main" val="42416814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623</TotalTime>
  <Words>759</Words>
  <Application>Microsoft Macintosh PowerPoint</Application>
  <PresentationFormat>A4 Paper (210x297 mm)</PresentationFormat>
  <Paragraphs>47</Paragraphs>
  <Slides>7</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Bilton, Natalia</dc:creator>
  <cp:lastModifiedBy>Bilton, Natalia</cp:lastModifiedBy>
  <cp:revision>15</cp:revision>
  <dcterms:created xsi:type="dcterms:W3CDTF">2025-12-01T02:14:22Z</dcterms:created>
  <dcterms:modified xsi:type="dcterms:W3CDTF">2025-12-09T04:58:30Z</dcterms:modified>
</cp:coreProperties>
</file>