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
  </p:notesMasterIdLst>
  <p:sldIdLst>
    <p:sldId id="258" r:id="rId2"/>
    <p:sldId id="259" r:id="rId3"/>
    <p:sldId id="260" r:id="rId4"/>
    <p:sldId id="262" r:id="rId5"/>
    <p:sldId id="263" r:id="rId6"/>
  </p:sldIdLst>
  <p:sldSz cx="9601200" cy="12801600" type="A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4"/>
    <p:restoredTop sz="94658"/>
  </p:normalViewPr>
  <p:slideViewPr>
    <p:cSldViewPr snapToGrid="0">
      <p:cViewPr varScale="1">
        <p:scale>
          <a:sx n="64" d="100"/>
          <a:sy n="64" d="100"/>
        </p:scale>
        <p:origin x="3912" y="184"/>
      </p:cViewPr>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E98AEC-72BA-ED45-B5D3-4F0C7B863CD3}" type="datetimeFigureOut">
              <a:rPr lang="en-US" smtClean="0"/>
              <a:t>12/1/25</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5D69A-65EA-9A4A-BE51-3C2DE483F8C9}" type="slidenum">
              <a:rPr lang="en-US" smtClean="0"/>
              <a:t>‹#›</a:t>
            </a:fld>
            <a:endParaRPr lang="en-US"/>
          </a:p>
        </p:txBody>
      </p:sp>
    </p:spTree>
    <p:extLst>
      <p:ext uri="{BB962C8B-B14F-4D97-AF65-F5344CB8AC3E}">
        <p14:creationId xmlns:p14="http://schemas.microsoft.com/office/powerpoint/2010/main" val="1444055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095079"/>
            <a:ext cx="8161020" cy="4456853"/>
          </a:xfrm>
        </p:spPr>
        <p:txBody>
          <a:bodyPr anchor="b"/>
          <a:lstStyle>
            <a:lvl1pPr algn="ctr">
              <a:defRPr sz="8400"/>
            </a:lvl1pPr>
          </a:lstStyle>
          <a:p>
            <a:r>
              <a:rPr lang="en-GB"/>
              <a:t>Click to edit Master title style</a:t>
            </a:r>
            <a:endParaRPr lang="en-US" dirty="0"/>
          </a:p>
        </p:txBody>
      </p:sp>
      <p:sp>
        <p:nvSpPr>
          <p:cNvPr id="3" name="Subtitle 2"/>
          <p:cNvSpPr>
            <a:spLocks noGrp="1"/>
          </p:cNvSpPr>
          <p:nvPr>
            <p:ph type="subTitle" idx="1"/>
          </p:nvPr>
        </p:nvSpPr>
        <p:spPr>
          <a:xfrm>
            <a:off x="1200150" y="6723806"/>
            <a:ext cx="7200900" cy="3090756"/>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E2B5224-FE66-8D43-B967-A43AF6C9B61F}" type="datetime1">
              <a:rPr lang="en-AU"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1488374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2766A95-8521-334B-ACEF-5667BBF75F03}" type="datetime1">
              <a:rPr lang="en-AU"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13120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0861" y="681567"/>
            <a:ext cx="2070259" cy="1084876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60084" y="681567"/>
            <a:ext cx="6090761" cy="1084876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5870719-8675-364C-BD80-639A4FFACAA4}" type="datetime1">
              <a:rPr lang="en-AU"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2166951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C8A296-DC2F-6F49-A355-320E27CD5ABA}" type="datetime1">
              <a:rPr lang="en-AU"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3750257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5082" y="3191515"/>
            <a:ext cx="8281035" cy="5325109"/>
          </a:xfrm>
        </p:spPr>
        <p:txBody>
          <a:bodyPr anchor="b"/>
          <a:lstStyle>
            <a:lvl1pPr>
              <a:defRPr sz="8400"/>
            </a:lvl1pPr>
          </a:lstStyle>
          <a:p>
            <a:r>
              <a:rPr lang="en-GB"/>
              <a:t>Click to edit Master title style</a:t>
            </a:r>
            <a:endParaRPr lang="en-US" dirty="0"/>
          </a:p>
        </p:txBody>
      </p:sp>
      <p:sp>
        <p:nvSpPr>
          <p:cNvPr id="3" name="Text Placeholder 2"/>
          <p:cNvSpPr>
            <a:spLocks noGrp="1"/>
          </p:cNvSpPr>
          <p:nvPr>
            <p:ph type="body" idx="1"/>
          </p:nvPr>
        </p:nvSpPr>
        <p:spPr>
          <a:xfrm>
            <a:off x="655082" y="8567000"/>
            <a:ext cx="8281035" cy="2800349"/>
          </a:xfrm>
        </p:spPr>
        <p:txBody>
          <a:bodyPr/>
          <a:lstStyle>
            <a:lvl1pPr marL="0" indent="0">
              <a:buNone/>
              <a:defRPr sz="3360">
                <a:solidFill>
                  <a:schemeClr val="tx1">
                    <a:tint val="82000"/>
                  </a:schemeClr>
                </a:solidFill>
              </a:defRPr>
            </a:lvl1pPr>
            <a:lvl2pPr marL="640080" indent="0">
              <a:buNone/>
              <a:defRPr sz="2800">
                <a:solidFill>
                  <a:schemeClr val="tx1">
                    <a:tint val="82000"/>
                  </a:schemeClr>
                </a:solidFill>
              </a:defRPr>
            </a:lvl2pPr>
            <a:lvl3pPr marL="1280160" indent="0">
              <a:buNone/>
              <a:defRPr sz="2520">
                <a:solidFill>
                  <a:schemeClr val="tx1">
                    <a:tint val="82000"/>
                  </a:schemeClr>
                </a:solidFill>
              </a:defRPr>
            </a:lvl3pPr>
            <a:lvl4pPr marL="1920240" indent="0">
              <a:buNone/>
              <a:defRPr sz="2240">
                <a:solidFill>
                  <a:schemeClr val="tx1">
                    <a:tint val="82000"/>
                  </a:schemeClr>
                </a:solidFill>
              </a:defRPr>
            </a:lvl4pPr>
            <a:lvl5pPr marL="2560320" indent="0">
              <a:buNone/>
              <a:defRPr sz="2240">
                <a:solidFill>
                  <a:schemeClr val="tx1">
                    <a:tint val="82000"/>
                  </a:schemeClr>
                </a:solidFill>
              </a:defRPr>
            </a:lvl5pPr>
            <a:lvl6pPr marL="3200400" indent="0">
              <a:buNone/>
              <a:defRPr sz="2240">
                <a:solidFill>
                  <a:schemeClr val="tx1">
                    <a:tint val="82000"/>
                  </a:schemeClr>
                </a:solidFill>
              </a:defRPr>
            </a:lvl6pPr>
            <a:lvl7pPr marL="3840480" indent="0">
              <a:buNone/>
              <a:defRPr sz="2240">
                <a:solidFill>
                  <a:schemeClr val="tx1">
                    <a:tint val="82000"/>
                  </a:schemeClr>
                </a:solidFill>
              </a:defRPr>
            </a:lvl7pPr>
            <a:lvl8pPr marL="4480560" indent="0">
              <a:buNone/>
              <a:defRPr sz="2240">
                <a:solidFill>
                  <a:schemeClr val="tx1">
                    <a:tint val="82000"/>
                  </a:schemeClr>
                </a:solidFill>
              </a:defRPr>
            </a:lvl8pPr>
            <a:lvl9pPr marL="5120640" indent="0">
              <a:buNone/>
              <a:defRPr sz="224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677292E-90FA-1A46-BEC5-771A91DB8198}" type="datetime1">
              <a:rPr lang="en-AU"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3952997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60083" y="3407835"/>
            <a:ext cx="4080510" cy="81224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860608" y="3407835"/>
            <a:ext cx="4080510" cy="81224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DC711BB-C9A4-C54B-A85A-895A7F0F7E1D}" type="datetime1">
              <a:rPr lang="en-AU"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1287099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1333" y="681569"/>
            <a:ext cx="8281035" cy="2474384"/>
          </a:xfrm>
        </p:spPr>
        <p:txBody>
          <a:bodyPr/>
          <a:lstStyle/>
          <a:p>
            <a:r>
              <a:rPr lang="en-GB"/>
              <a:t>Click to edit Master title style</a:t>
            </a:r>
            <a:endParaRPr lang="en-US" dirty="0"/>
          </a:p>
        </p:txBody>
      </p:sp>
      <p:sp>
        <p:nvSpPr>
          <p:cNvPr id="3" name="Text Placeholder 2"/>
          <p:cNvSpPr>
            <a:spLocks noGrp="1"/>
          </p:cNvSpPr>
          <p:nvPr>
            <p:ph type="body" idx="1"/>
          </p:nvPr>
        </p:nvSpPr>
        <p:spPr>
          <a:xfrm>
            <a:off x="661334" y="3138173"/>
            <a:ext cx="4061757" cy="1537969"/>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GB"/>
              <a:t>Click to edit Master text styles</a:t>
            </a:r>
          </a:p>
        </p:txBody>
      </p:sp>
      <p:sp>
        <p:nvSpPr>
          <p:cNvPr id="4" name="Content Placeholder 3"/>
          <p:cNvSpPr>
            <a:spLocks noGrp="1"/>
          </p:cNvSpPr>
          <p:nvPr>
            <p:ph sz="half" idx="2"/>
          </p:nvPr>
        </p:nvSpPr>
        <p:spPr>
          <a:xfrm>
            <a:off x="661334" y="4676142"/>
            <a:ext cx="4061757" cy="68778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860610" y="3138173"/>
            <a:ext cx="4081760" cy="1537969"/>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GB"/>
              <a:t>Click to edit Master text styles</a:t>
            </a:r>
          </a:p>
        </p:txBody>
      </p:sp>
      <p:sp>
        <p:nvSpPr>
          <p:cNvPr id="6" name="Content Placeholder 5"/>
          <p:cNvSpPr>
            <a:spLocks noGrp="1"/>
          </p:cNvSpPr>
          <p:nvPr>
            <p:ph sz="quarter" idx="4"/>
          </p:nvPr>
        </p:nvSpPr>
        <p:spPr>
          <a:xfrm>
            <a:off x="4860610" y="4676142"/>
            <a:ext cx="4081760" cy="68778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E6DCE47-C083-8845-B7F2-E1E4379369DB}" type="datetime1">
              <a:rPr lang="en-AU"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4253119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AAE1E3E-58E4-CF41-9213-4CBA43094742}" type="datetime1">
              <a:rPr lang="en-AU"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172076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AFE9EC-B442-DB4C-9250-34B90BF139C4}" type="datetime1">
              <a:rPr lang="en-AU"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661685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335" y="853440"/>
            <a:ext cx="3096637" cy="2987040"/>
          </a:xfrm>
        </p:spPr>
        <p:txBody>
          <a:bodyPr anchor="b"/>
          <a:lstStyle>
            <a:lvl1pPr>
              <a:defRPr sz="4480"/>
            </a:lvl1pPr>
          </a:lstStyle>
          <a:p>
            <a:r>
              <a:rPr lang="en-GB"/>
              <a:t>Click to edit Master title style</a:t>
            </a:r>
            <a:endParaRPr lang="en-US" dirty="0"/>
          </a:p>
        </p:txBody>
      </p:sp>
      <p:sp>
        <p:nvSpPr>
          <p:cNvPr id="3" name="Content Placeholder 2"/>
          <p:cNvSpPr>
            <a:spLocks noGrp="1"/>
          </p:cNvSpPr>
          <p:nvPr>
            <p:ph idx="1"/>
          </p:nvPr>
        </p:nvSpPr>
        <p:spPr>
          <a:xfrm>
            <a:off x="4081761" y="1843198"/>
            <a:ext cx="4860608" cy="9097433"/>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61335" y="3840482"/>
            <a:ext cx="3096637" cy="7114964"/>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521F38A9-A297-684C-8104-70AA9E23D1F7}" type="datetime1">
              <a:rPr lang="en-AU"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285207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335" y="853440"/>
            <a:ext cx="3096637" cy="2987040"/>
          </a:xfrm>
        </p:spPr>
        <p:txBody>
          <a:bodyPr anchor="b"/>
          <a:lstStyle>
            <a:lvl1pPr>
              <a:defRPr sz="4480"/>
            </a:lvl1pPr>
          </a:lstStyle>
          <a:p>
            <a:r>
              <a:rPr lang="en-GB"/>
              <a:t>Click to edit Master title style</a:t>
            </a:r>
            <a:endParaRPr lang="en-US" dirty="0"/>
          </a:p>
        </p:txBody>
      </p:sp>
      <p:sp>
        <p:nvSpPr>
          <p:cNvPr id="3" name="Picture Placeholder 2"/>
          <p:cNvSpPr>
            <a:spLocks noGrp="1" noChangeAspect="1"/>
          </p:cNvSpPr>
          <p:nvPr>
            <p:ph type="pic" idx="1"/>
          </p:nvPr>
        </p:nvSpPr>
        <p:spPr>
          <a:xfrm>
            <a:off x="4081761" y="1843198"/>
            <a:ext cx="4860608" cy="9097433"/>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GB"/>
              <a:t>Click icon to add picture</a:t>
            </a:r>
            <a:endParaRPr lang="en-US" dirty="0"/>
          </a:p>
        </p:txBody>
      </p:sp>
      <p:sp>
        <p:nvSpPr>
          <p:cNvPr id="4" name="Text Placeholder 3"/>
          <p:cNvSpPr>
            <a:spLocks noGrp="1"/>
          </p:cNvSpPr>
          <p:nvPr>
            <p:ph type="body" sz="half" idx="2"/>
          </p:nvPr>
        </p:nvSpPr>
        <p:spPr>
          <a:xfrm>
            <a:off x="661335" y="3840482"/>
            <a:ext cx="3096637" cy="7114964"/>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C87C3043-5381-9449-97D0-7423EE2ABEA9}" type="datetime1">
              <a:rPr lang="en-AU"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206501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83" y="681569"/>
            <a:ext cx="8281035" cy="247438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60083" y="3407835"/>
            <a:ext cx="8281035" cy="812249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60083" y="11865191"/>
            <a:ext cx="2160270" cy="681567"/>
          </a:xfrm>
          <a:prstGeom prst="rect">
            <a:avLst/>
          </a:prstGeom>
        </p:spPr>
        <p:txBody>
          <a:bodyPr vert="horz" lIns="91440" tIns="45720" rIns="91440" bIns="45720" rtlCol="0" anchor="ctr"/>
          <a:lstStyle>
            <a:lvl1pPr algn="l">
              <a:defRPr sz="1680">
                <a:solidFill>
                  <a:schemeClr val="tx1">
                    <a:tint val="82000"/>
                  </a:schemeClr>
                </a:solidFill>
              </a:defRPr>
            </a:lvl1pPr>
          </a:lstStyle>
          <a:p>
            <a:fld id="{037E69AC-0FE3-E646-B559-848FFF57F463}" type="datetime1">
              <a:rPr lang="en-AU" smtClean="0"/>
              <a:t>1/12/2025</a:t>
            </a:fld>
            <a:endParaRPr lang="en-US"/>
          </a:p>
        </p:txBody>
      </p:sp>
      <p:sp>
        <p:nvSpPr>
          <p:cNvPr id="5" name="Footer Placeholder 4"/>
          <p:cNvSpPr>
            <a:spLocks noGrp="1"/>
          </p:cNvSpPr>
          <p:nvPr>
            <p:ph type="ftr" sz="quarter" idx="3"/>
          </p:nvPr>
        </p:nvSpPr>
        <p:spPr>
          <a:xfrm>
            <a:off x="3180398" y="11865191"/>
            <a:ext cx="3240405" cy="681567"/>
          </a:xfrm>
          <a:prstGeom prst="rect">
            <a:avLst/>
          </a:prstGeom>
        </p:spPr>
        <p:txBody>
          <a:bodyPr vert="horz" lIns="91440" tIns="45720" rIns="91440" bIns="45720" rtlCol="0" anchor="ctr"/>
          <a:lstStyle>
            <a:lvl1pPr algn="ctr">
              <a:defRPr sz="168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780848" y="11865191"/>
            <a:ext cx="2160270" cy="681567"/>
          </a:xfrm>
          <a:prstGeom prst="rect">
            <a:avLst/>
          </a:prstGeom>
        </p:spPr>
        <p:txBody>
          <a:bodyPr vert="horz" lIns="91440" tIns="45720" rIns="91440" bIns="45720" rtlCol="0" anchor="ctr"/>
          <a:lstStyle>
            <a:lvl1pPr algn="r">
              <a:defRPr sz="1680">
                <a:solidFill>
                  <a:schemeClr val="tx1">
                    <a:tint val="82000"/>
                  </a:schemeClr>
                </a:solidFill>
              </a:defRPr>
            </a:lvl1pPr>
          </a:lstStyle>
          <a:p>
            <a:fld id="{3FC8294F-BDDA-7842-845B-8EB3000F542E}" type="slidenum">
              <a:rPr lang="en-US" smtClean="0"/>
              <a:t>‹#›</a:t>
            </a:fld>
            <a:endParaRPr lang="en-US"/>
          </a:p>
        </p:txBody>
      </p:sp>
    </p:spTree>
    <p:extLst>
      <p:ext uri="{BB962C8B-B14F-4D97-AF65-F5344CB8AC3E}">
        <p14:creationId xmlns:p14="http://schemas.microsoft.com/office/powerpoint/2010/main" val="279840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unnings.com.au/pope-38mm-x-90cm-clear-vinyl-tubing_p3130578"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ncbi.nlm.nih.gov/books/NBK26848/" TargetMode="External"/><Relationship Id="rId2" Type="http://schemas.openxmlformats.org/officeDocument/2006/relationships/hyperlink" Target="mailto:nbilton@csu.edu.au" TargetMode="External"/><Relationship Id="rId1" Type="http://schemas.openxmlformats.org/officeDocument/2006/relationships/slideLayout" Target="../slideLayouts/slideLayout1.xml"/><Relationship Id="rId6" Type="http://schemas.openxmlformats.org/officeDocument/2006/relationships/hyperlink" Target="https://pmc.ncbi.nlm.nih.gov/articles/PMC4759679/#:~:text=Keywords:%20Pericyte%2C%20capillary%2C%20cerebral,control%20of%20brain%20blood%20flow" TargetMode="External"/><Relationship Id="rId5" Type="http://schemas.openxmlformats.org/officeDocument/2006/relationships/hyperlink" Target="https://www.ncbi.nlm.nih.gov/books/NBK546578/" TargetMode="External"/><Relationship Id="rId4" Type="http://schemas.openxmlformats.org/officeDocument/2006/relationships/hyperlink" Target="https://www.ncbi.nlm.nih.gov/books/NBK55321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B9F3F-8C10-4E3E-38F0-4AF8D4684A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CEFA39-E29D-53EA-C40B-BC1D867D6EBE}"/>
              </a:ext>
            </a:extLst>
          </p:cNvPr>
          <p:cNvSpPr txBox="1"/>
          <p:nvPr/>
        </p:nvSpPr>
        <p:spPr>
          <a:xfrm>
            <a:off x="4132225" y="652298"/>
            <a:ext cx="1336749"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Instructions</a:t>
            </a:r>
            <a:r>
              <a:rPr lang="en-US" dirty="0"/>
              <a:t> </a:t>
            </a:r>
          </a:p>
        </p:txBody>
      </p:sp>
      <p:sp>
        <p:nvSpPr>
          <p:cNvPr id="2" name="TextBox 1">
            <a:extLst>
              <a:ext uri="{FF2B5EF4-FFF2-40B4-BE49-F238E27FC236}">
                <a16:creationId xmlns:a16="http://schemas.microsoft.com/office/drawing/2014/main" id="{94D1EB08-5A7F-1EAB-BFDC-1ACA3916496C}"/>
              </a:ext>
            </a:extLst>
          </p:cNvPr>
          <p:cNvSpPr txBox="1"/>
          <p:nvPr/>
        </p:nvSpPr>
        <p:spPr>
          <a:xfrm>
            <a:off x="955964" y="1276709"/>
            <a:ext cx="7689272" cy="6281848"/>
          </a:xfrm>
          <a:prstGeom prst="rect">
            <a:avLst/>
          </a:prstGeom>
          <a:noFill/>
        </p:spPr>
        <p:txBody>
          <a:bodyPr wrap="square" rtlCol="0">
            <a:spAutoFit/>
          </a:bodyPr>
          <a:lstStyle/>
          <a:p>
            <a:pPr>
              <a:lnSpc>
                <a:spcPct val="150000"/>
              </a:lnSpc>
            </a:pPr>
            <a:r>
              <a:rPr lang="en-AU" dirty="0">
                <a:latin typeface="Calibri" panose="020F0502020204030204" pitchFamily="34" charset="0"/>
                <a:cs typeface="Calibri" panose="020F0502020204030204" pitchFamily="34" charset="0"/>
              </a:rPr>
              <a:t>Step 1: Purchase a length of clear plastic tubing (available in the irrigation section of any hardware store) and five  different colours of Play-Doh. Below is what I used.</a:t>
            </a:r>
          </a:p>
          <a:p>
            <a:pPr marL="285750" indent="-285750">
              <a:lnSpc>
                <a:spcPct val="150000"/>
              </a:lnSpc>
              <a:buFont typeface="Arial" panose="020B0604020202020204" pitchFamily="34" charset="0"/>
              <a:buChar char="•"/>
            </a:pPr>
            <a:r>
              <a:rPr lang="en-AU" dirty="0">
                <a:latin typeface="Calibri" panose="020F0502020204030204" pitchFamily="34" charset="0"/>
                <a:cs typeface="Calibri" panose="020F0502020204030204" pitchFamily="34" charset="0"/>
                <a:hlinkClick r:id="rId2"/>
              </a:rPr>
              <a:t>https://www.bunnings.com.au/pope-38mm-x-90cm-clear-vinyl-tubing_p3130578</a:t>
            </a:r>
            <a:r>
              <a:rPr lang="en-AU" dirty="0">
                <a:latin typeface="Calibri" panose="020F0502020204030204" pitchFamily="34" charset="0"/>
                <a:cs typeface="Calibri" panose="020F0502020204030204" pitchFamily="34" charset="0"/>
              </a:rPr>
              <a:t> </a:t>
            </a:r>
          </a:p>
          <a:p>
            <a:pPr marL="285750" indent="-285750">
              <a:lnSpc>
                <a:spcPct val="150000"/>
              </a:lnSpc>
              <a:buFont typeface="Arial" panose="020B0604020202020204" pitchFamily="34" charset="0"/>
              <a:buChar char="•"/>
            </a:pPr>
            <a:r>
              <a:rPr lang="en-AU" dirty="0">
                <a:latin typeface="Calibri" panose="020F0502020204030204" pitchFamily="34" charset="0"/>
                <a:cs typeface="Calibri" panose="020F0502020204030204" pitchFamily="34" charset="0"/>
              </a:rPr>
              <a:t>https://</a:t>
            </a:r>
            <a:r>
              <a:rPr lang="en-AU" dirty="0" err="1">
                <a:latin typeface="Calibri" panose="020F0502020204030204" pitchFamily="34" charset="0"/>
                <a:cs typeface="Calibri" panose="020F0502020204030204" pitchFamily="34" charset="0"/>
              </a:rPr>
              <a:t>theplaydoh.com</a:t>
            </a:r>
            <a:r>
              <a:rPr lang="en-AU" dirty="0">
                <a:latin typeface="Calibri" panose="020F0502020204030204" pitchFamily="34" charset="0"/>
                <a:cs typeface="Calibri" panose="020F0502020204030204" pitchFamily="34" charset="0"/>
              </a:rPr>
              <a:t>/</a:t>
            </a:r>
          </a:p>
          <a:p>
            <a:pPr>
              <a:lnSpc>
                <a:spcPct val="150000"/>
              </a:lnSpc>
            </a:pPr>
            <a:br>
              <a:rPr lang="en-AU" dirty="0">
                <a:latin typeface="Calibri" panose="020F0502020204030204" pitchFamily="34" charset="0"/>
                <a:cs typeface="Calibri" panose="020F0502020204030204" pitchFamily="34" charset="0"/>
              </a:rPr>
            </a:br>
            <a:r>
              <a:rPr lang="en-AU" dirty="0">
                <a:latin typeface="Calibri" panose="020F0502020204030204" pitchFamily="34" charset="0"/>
                <a:cs typeface="Calibri" panose="020F0502020204030204" pitchFamily="34" charset="0"/>
              </a:rPr>
              <a:t>Step 2: Explain to students that they will each receive a small amount of Play-Doh to make a flat  small “pancake” shape. These pancakes will represent endothelial that will be used to make a blood vessel.</a:t>
            </a:r>
          </a:p>
          <a:p>
            <a:pPr>
              <a:lnSpc>
                <a:spcPct val="150000"/>
              </a:lnSpc>
            </a:pPr>
            <a:endParaRPr lang="en-AU" dirty="0">
              <a:latin typeface="Calibri" panose="020F0502020204030204" pitchFamily="34" charset="0"/>
              <a:cs typeface="Calibri" panose="020F0502020204030204" pitchFamily="34" charset="0"/>
            </a:endParaRPr>
          </a:p>
          <a:p>
            <a:pPr>
              <a:lnSpc>
                <a:spcPct val="150000"/>
              </a:lnSpc>
            </a:pPr>
            <a:r>
              <a:rPr lang="en-AU" dirty="0">
                <a:latin typeface="Calibri" panose="020F0502020204030204" pitchFamily="34" charset="0"/>
                <a:cs typeface="Calibri" panose="020F0502020204030204" pitchFamily="34" charset="0"/>
              </a:rPr>
              <a:t>Step 3: Once students have finished shaping their pancake, they should bring it to you at the front of the room, where you will have the clear plastic tubing ready for the next step.</a:t>
            </a:r>
            <a:br>
              <a:rPr lang="en-AU" dirty="0">
                <a:latin typeface="Calibri" panose="020F0502020204030204" pitchFamily="34" charset="0"/>
                <a:cs typeface="Calibri" panose="020F0502020204030204" pitchFamily="34" charset="0"/>
              </a:rPr>
            </a:br>
            <a:endParaRPr lang="en-AU"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1C5D820-4D80-B4A5-DFA7-BD430A17EFA0}"/>
              </a:ext>
            </a:extLst>
          </p:cNvPr>
          <p:cNvPicPr>
            <a:picLocks noChangeAspect="1"/>
          </p:cNvPicPr>
          <p:nvPr/>
        </p:nvPicPr>
        <p:blipFill rotWithShape="1">
          <a:blip r:embed="rId3"/>
          <a:srcRect l="19562" t="10195" b="38396"/>
          <a:stretch/>
        </p:blipFill>
        <p:spPr>
          <a:xfrm>
            <a:off x="949075" y="7949051"/>
            <a:ext cx="2681589" cy="3525643"/>
          </a:xfrm>
          <a:prstGeom prst="rect">
            <a:avLst/>
          </a:prstGeom>
        </p:spPr>
      </p:pic>
      <p:pic>
        <p:nvPicPr>
          <p:cNvPr id="5" name="Picture 4">
            <a:extLst>
              <a:ext uri="{FF2B5EF4-FFF2-40B4-BE49-F238E27FC236}">
                <a16:creationId xmlns:a16="http://schemas.microsoft.com/office/drawing/2014/main" id="{00722119-DE44-472D-82C7-FEB6DFE477B6}"/>
              </a:ext>
            </a:extLst>
          </p:cNvPr>
          <p:cNvPicPr>
            <a:picLocks noChangeAspect="1"/>
          </p:cNvPicPr>
          <p:nvPr/>
        </p:nvPicPr>
        <p:blipFill>
          <a:blip r:embed="rId4"/>
          <a:stretch>
            <a:fillRect/>
          </a:stretch>
        </p:blipFill>
        <p:spPr>
          <a:xfrm>
            <a:off x="3898287" y="7096474"/>
            <a:ext cx="2942325" cy="5230800"/>
          </a:xfrm>
          <a:prstGeom prst="rect">
            <a:avLst/>
          </a:prstGeom>
        </p:spPr>
      </p:pic>
      <p:sp>
        <p:nvSpPr>
          <p:cNvPr id="6" name="Slide Number Placeholder 5">
            <a:extLst>
              <a:ext uri="{FF2B5EF4-FFF2-40B4-BE49-F238E27FC236}">
                <a16:creationId xmlns:a16="http://schemas.microsoft.com/office/drawing/2014/main" id="{3229D881-8CA4-572D-0C2C-AC038F0F599D}"/>
              </a:ext>
            </a:extLst>
          </p:cNvPr>
          <p:cNvSpPr>
            <a:spLocks noGrp="1"/>
          </p:cNvSpPr>
          <p:nvPr>
            <p:ph type="sldNum" sz="quarter" idx="12"/>
          </p:nvPr>
        </p:nvSpPr>
        <p:spPr/>
        <p:txBody>
          <a:bodyPr/>
          <a:lstStyle/>
          <a:p>
            <a:fld id="{3FC8294F-BDDA-7842-845B-8EB3000F542E}" type="slidenum">
              <a:rPr lang="en-US" smtClean="0"/>
              <a:t>1</a:t>
            </a:fld>
            <a:endParaRPr lang="en-US"/>
          </a:p>
        </p:txBody>
      </p:sp>
      <p:sp>
        <p:nvSpPr>
          <p:cNvPr id="7" name="TextBox 6">
            <a:extLst>
              <a:ext uri="{FF2B5EF4-FFF2-40B4-BE49-F238E27FC236}">
                <a16:creationId xmlns:a16="http://schemas.microsoft.com/office/drawing/2014/main" id="{F67BB4F0-036D-142F-EA4F-55B48C7DA948}"/>
              </a:ext>
            </a:extLst>
          </p:cNvPr>
          <p:cNvSpPr txBox="1"/>
          <p:nvPr/>
        </p:nvSpPr>
        <p:spPr>
          <a:xfrm>
            <a:off x="7108235" y="8419212"/>
            <a:ext cx="2325756" cy="2585323"/>
          </a:xfrm>
          <a:prstGeom prst="rect">
            <a:avLst/>
          </a:prstGeom>
          <a:noFill/>
        </p:spPr>
        <p:txBody>
          <a:bodyPr wrap="square" rtlCol="0">
            <a:spAutoFit/>
          </a:bodyPr>
          <a:lstStyle/>
          <a:p>
            <a:r>
              <a:rPr lang="en-US" dirty="0"/>
              <a:t>Play-Doh Structures</a:t>
            </a:r>
          </a:p>
          <a:p>
            <a:endParaRPr lang="en-US" dirty="0"/>
          </a:p>
          <a:p>
            <a:pPr marL="342900" indent="-342900">
              <a:buAutoNum type="arabicPeriod"/>
            </a:pPr>
            <a:r>
              <a:rPr lang="en-US" dirty="0"/>
              <a:t>Endothelial cells</a:t>
            </a:r>
          </a:p>
          <a:p>
            <a:pPr marL="342900" indent="-342900">
              <a:buAutoNum type="arabicPeriod"/>
            </a:pPr>
            <a:r>
              <a:rPr lang="en-US" dirty="0"/>
              <a:t>Astrocyte</a:t>
            </a:r>
          </a:p>
          <a:p>
            <a:pPr marL="342900" indent="-342900">
              <a:buAutoNum type="arabicPeriod"/>
            </a:pPr>
            <a:r>
              <a:rPr lang="en-US" dirty="0"/>
              <a:t>Neuron</a:t>
            </a:r>
          </a:p>
          <a:p>
            <a:pPr marL="342900" indent="-342900">
              <a:buAutoNum type="arabicPeriod"/>
            </a:pPr>
            <a:r>
              <a:rPr lang="en-US" dirty="0"/>
              <a:t>Basement membrane</a:t>
            </a:r>
          </a:p>
          <a:p>
            <a:pPr marL="342900" indent="-342900">
              <a:buAutoNum type="arabicPeriod"/>
            </a:pPr>
            <a:r>
              <a:rPr lang="en-US" dirty="0"/>
              <a:t>Pericyte</a:t>
            </a:r>
          </a:p>
          <a:p>
            <a:endParaRPr lang="en-US" dirty="0"/>
          </a:p>
        </p:txBody>
      </p:sp>
    </p:spTree>
    <p:extLst>
      <p:ext uri="{BB962C8B-B14F-4D97-AF65-F5344CB8AC3E}">
        <p14:creationId xmlns:p14="http://schemas.microsoft.com/office/powerpoint/2010/main" val="3523211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88C7B-5BA3-7ACC-5855-C3196D80B3F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0799FA-E1B4-C508-62E6-D702D7502DA4}"/>
              </a:ext>
            </a:extLst>
          </p:cNvPr>
          <p:cNvSpPr txBox="1"/>
          <p:nvPr/>
        </p:nvSpPr>
        <p:spPr>
          <a:xfrm>
            <a:off x="660082" y="521335"/>
            <a:ext cx="8281036" cy="12929822"/>
          </a:xfrm>
          <a:prstGeom prst="rect">
            <a:avLst/>
          </a:prstGeom>
          <a:noFill/>
        </p:spPr>
        <p:txBody>
          <a:bodyPr wrap="square" rtlCol="0">
            <a:spAutoFit/>
          </a:bodyPr>
          <a:lstStyle/>
          <a:p>
            <a:pPr>
              <a:lnSpc>
                <a:spcPct val="150000"/>
              </a:lnSpc>
            </a:pPr>
            <a:r>
              <a:rPr lang="en-AU" dirty="0">
                <a:latin typeface="Calibri" panose="020F0502020204030204" pitchFamily="34" charset="0"/>
                <a:cs typeface="Calibri" panose="020F0502020204030204" pitchFamily="34" charset="0"/>
              </a:rPr>
              <a:t>Step 4: After students bring their Play-Doh “endothelial cells” to the front, use the clear plastic tubing to demonstrate how the body constructs a vessel from individual cells. Strategically place each Play-Doh pancake along the outside of the tubing so students can visually connect the idea of cells arranging themselves to form a continuous tube.</a:t>
            </a:r>
          </a:p>
          <a:p>
            <a:pPr>
              <a:lnSpc>
                <a:spcPct val="150000"/>
              </a:lnSpc>
            </a:pPr>
            <a:br>
              <a:rPr lang="en-AU" dirty="0">
                <a:latin typeface="Calibri" panose="020F0502020204030204" pitchFamily="34" charset="0"/>
                <a:cs typeface="Calibri" panose="020F0502020204030204" pitchFamily="34" charset="0"/>
              </a:rPr>
            </a:br>
            <a:r>
              <a:rPr lang="en-AU" dirty="0">
                <a:latin typeface="Calibri" panose="020F0502020204030204" pitchFamily="34" charset="0"/>
                <a:cs typeface="Calibri" panose="020F0502020204030204" pitchFamily="34" charset="0"/>
              </a:rPr>
              <a:t>Step 5: At this stage, you can also model three different types of capillaries. </a:t>
            </a:r>
          </a:p>
          <a:p>
            <a:pPr marL="285750" indent="-285750">
              <a:lnSpc>
                <a:spcPct val="150000"/>
              </a:lnSpc>
              <a:buFont typeface="Arial" panose="020B0604020202020204" pitchFamily="34" charset="0"/>
              <a:buChar char="•"/>
            </a:pPr>
            <a:r>
              <a:rPr lang="en-AU" dirty="0">
                <a:latin typeface="Calibri" panose="020F0502020204030204" pitchFamily="34" charset="0"/>
                <a:cs typeface="Calibri" panose="020F0502020204030204" pitchFamily="34" charset="0"/>
              </a:rPr>
              <a:t>Sinusoidal capillaries: Place the endothelial cells widely apart, leaving obvious gaps between them. Explain that these large openings allow the greatest movement of substances in and out of the vessel.</a:t>
            </a:r>
          </a:p>
          <a:p>
            <a:pPr marL="285750" indent="-285750">
              <a:lnSpc>
                <a:spcPct val="150000"/>
              </a:lnSpc>
              <a:buFont typeface="Arial" panose="020B0604020202020204" pitchFamily="34" charset="0"/>
              <a:buChar char="•"/>
            </a:pPr>
            <a:r>
              <a:rPr lang="en-AU" dirty="0">
                <a:latin typeface="Calibri" panose="020F0502020204030204" pitchFamily="34" charset="0"/>
                <a:cs typeface="Calibri" panose="020F0502020204030204" pitchFamily="34" charset="0"/>
              </a:rPr>
              <a:t>Fenestrated capillaries: Position the endothelial cells touching each other so there are no gaps between cells, then poke small holes through the Play-Doh to represent fenestrations. These “windows” allow selective movement of fluids and small molecules.</a:t>
            </a:r>
          </a:p>
          <a:p>
            <a:pPr marL="285750" indent="-285750">
              <a:lnSpc>
                <a:spcPct val="150000"/>
              </a:lnSpc>
              <a:buFont typeface="Arial" panose="020B0604020202020204" pitchFamily="34" charset="0"/>
              <a:buChar char="•"/>
            </a:pPr>
            <a:r>
              <a:rPr lang="en-AU" dirty="0">
                <a:latin typeface="Calibri" panose="020F0502020204030204" pitchFamily="34" charset="0"/>
                <a:cs typeface="Calibri" panose="020F0502020204030204" pitchFamily="34" charset="0"/>
              </a:rPr>
              <a:t>Continuous capillaries: Arrange the endothelial cells tightly packed together, with no gaps and no holes. Emphasize that this type forms the most complete barrier.</a:t>
            </a:r>
          </a:p>
          <a:p>
            <a:pPr>
              <a:lnSpc>
                <a:spcPct val="150000"/>
              </a:lnSpc>
            </a:pPr>
            <a:endParaRPr lang="en-AU" dirty="0">
              <a:latin typeface="Calibri" panose="020F0502020204030204" pitchFamily="34" charset="0"/>
              <a:cs typeface="Calibri" panose="020F0502020204030204" pitchFamily="34" charset="0"/>
            </a:endParaRPr>
          </a:p>
          <a:p>
            <a:pPr>
              <a:lnSpc>
                <a:spcPct val="150000"/>
              </a:lnSpc>
            </a:pPr>
            <a:r>
              <a:rPr lang="en-AU" dirty="0">
                <a:latin typeface="Calibri" panose="020F0502020204030204" pitchFamily="34" charset="0"/>
                <a:cs typeface="Calibri" panose="020F0502020204030204" pitchFamily="34" charset="0"/>
              </a:rPr>
              <a:t>Step 6 : You may also choose to introduce the basement membrane at this stage. This step is optional, so include it only if it adds value for your students.</a:t>
            </a:r>
          </a:p>
          <a:p>
            <a:pPr>
              <a:lnSpc>
                <a:spcPct val="150000"/>
              </a:lnSpc>
            </a:pPr>
            <a:r>
              <a:rPr lang="en-AU" dirty="0">
                <a:latin typeface="Calibri" panose="020F0502020204030204" pitchFamily="34" charset="0"/>
                <a:cs typeface="Calibri" panose="020F0502020204030204" pitchFamily="34" charset="0"/>
              </a:rPr>
              <a:t>If you do include it, simply grab another colour of Play-Doh and either explain the concept or add it directly to the model:</a:t>
            </a:r>
          </a:p>
          <a:p>
            <a:pPr marL="285750" indent="-285750">
              <a:lnSpc>
                <a:spcPct val="150000"/>
              </a:lnSpc>
              <a:buFont typeface="Arial" panose="020B0604020202020204" pitchFamily="34" charset="0"/>
              <a:buChar char="•"/>
            </a:pPr>
            <a:r>
              <a:rPr lang="en-AU" dirty="0">
                <a:latin typeface="Calibri" panose="020F0502020204030204" pitchFamily="34" charset="0"/>
                <a:cs typeface="Calibri" panose="020F0502020204030204" pitchFamily="34" charset="0"/>
              </a:rPr>
              <a:t>For continuous and fenestrated capillaries, create a continuous layer around the endothelial cells.</a:t>
            </a:r>
          </a:p>
          <a:p>
            <a:pPr marL="285750" indent="-285750">
              <a:lnSpc>
                <a:spcPct val="150000"/>
              </a:lnSpc>
              <a:buFont typeface="Arial" panose="020B0604020202020204" pitchFamily="34" charset="0"/>
              <a:buChar char="•"/>
            </a:pPr>
            <a:r>
              <a:rPr lang="en-AU" dirty="0">
                <a:latin typeface="Calibri" panose="020F0502020204030204" pitchFamily="34" charset="0"/>
                <a:cs typeface="Calibri" panose="020F0502020204030204" pitchFamily="34" charset="0"/>
              </a:rPr>
              <a:t>For sinusoidal capillaries, apply the Play-Doh in a patchy, discontinuous pattern to show the incomplete basement membrane.</a:t>
            </a:r>
          </a:p>
          <a:p>
            <a:pPr>
              <a:lnSpc>
                <a:spcPct val="150000"/>
              </a:lnSpc>
            </a:pPr>
            <a:r>
              <a:rPr lang="en-AU" dirty="0">
                <a:latin typeface="Calibri" panose="020F0502020204030204" pitchFamily="34" charset="0"/>
                <a:cs typeface="Calibri" panose="020F0502020204030204" pitchFamily="34" charset="0"/>
              </a:rPr>
              <a:t>You can also mention to students that the “basement membrane” is not truly a membrane, but rather a supportive layer of extracellular matrix—which is why this step is optional in the hands-on model.</a:t>
            </a:r>
          </a:p>
          <a:p>
            <a:pPr>
              <a:lnSpc>
                <a:spcPct val="150000"/>
              </a:lnSpc>
            </a:pPr>
            <a:endParaRPr lang="en-AU" dirty="0">
              <a:latin typeface="Calibri" panose="020F0502020204030204" pitchFamily="34" charset="0"/>
              <a:cs typeface="Calibri" panose="020F0502020204030204" pitchFamily="34" charset="0"/>
            </a:endParaRPr>
          </a:p>
          <a:p>
            <a:pPr>
              <a:lnSpc>
                <a:spcPct val="150000"/>
              </a:lnSpc>
            </a:pPr>
            <a:endParaRPr lang="en-AU" dirty="0">
              <a:latin typeface="Calibri" panose="020F0502020204030204" pitchFamily="34" charset="0"/>
              <a:cs typeface="Calibri" panose="020F0502020204030204" pitchFamily="34" charset="0"/>
            </a:endParaRPr>
          </a:p>
          <a:p>
            <a:pPr>
              <a:lnSpc>
                <a:spcPct val="150000"/>
              </a:lnSpc>
            </a:pPr>
            <a:endParaRPr lang="en-AU" dirty="0">
              <a:latin typeface="Calibri" panose="020F0502020204030204" pitchFamily="34" charset="0"/>
              <a:cs typeface="Calibri" panose="020F0502020204030204" pitchFamily="34" charset="0"/>
            </a:endParaRPr>
          </a:p>
          <a:p>
            <a:pPr>
              <a:lnSpc>
                <a:spcPct val="150000"/>
              </a:lnSpc>
            </a:pPr>
            <a:endParaRPr lang="en-AU"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578F88C9-4BCA-E321-0B96-91DEDAC60287}"/>
              </a:ext>
            </a:extLst>
          </p:cNvPr>
          <p:cNvSpPr>
            <a:spLocks noGrp="1"/>
          </p:cNvSpPr>
          <p:nvPr>
            <p:ph type="sldNum" sz="quarter" idx="12"/>
          </p:nvPr>
        </p:nvSpPr>
        <p:spPr/>
        <p:txBody>
          <a:bodyPr/>
          <a:lstStyle/>
          <a:p>
            <a:fld id="{3FC8294F-BDDA-7842-845B-8EB3000F542E}" type="slidenum">
              <a:rPr lang="en-US" smtClean="0"/>
              <a:t>2</a:t>
            </a:fld>
            <a:endParaRPr lang="en-US" dirty="0"/>
          </a:p>
        </p:txBody>
      </p:sp>
    </p:spTree>
    <p:extLst>
      <p:ext uri="{BB962C8B-B14F-4D97-AF65-F5344CB8AC3E}">
        <p14:creationId xmlns:p14="http://schemas.microsoft.com/office/powerpoint/2010/main" val="2919483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9F7F2-F5CB-3458-CC9F-8408839D9D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C2095BD-C7DD-9EB4-8430-6180FBD51303}"/>
              </a:ext>
            </a:extLst>
          </p:cNvPr>
          <p:cNvSpPr txBox="1"/>
          <p:nvPr/>
        </p:nvSpPr>
        <p:spPr>
          <a:xfrm>
            <a:off x="437321" y="521335"/>
            <a:ext cx="8666921" cy="8359340"/>
          </a:xfrm>
          <a:prstGeom prst="rect">
            <a:avLst/>
          </a:prstGeom>
          <a:noFill/>
        </p:spPr>
        <p:txBody>
          <a:bodyPr wrap="square" rtlCol="0">
            <a:spAutoFit/>
          </a:bodyPr>
          <a:lstStyle/>
          <a:p>
            <a:pPr>
              <a:lnSpc>
                <a:spcPct val="150000"/>
              </a:lnSpc>
            </a:pPr>
            <a:r>
              <a:rPr lang="en-AU" dirty="0">
                <a:latin typeface="Calibri" panose="020F0502020204030204" pitchFamily="34" charset="0"/>
                <a:cs typeface="Calibri" panose="020F0502020204030204" pitchFamily="34" charset="0"/>
              </a:rPr>
              <a:t>This sequencing is intentional: next, you will build on the continuous this and extend the continuous capillary model by adding additional elements to represent the blood–brain barrier.</a:t>
            </a:r>
          </a:p>
          <a:p>
            <a:pPr>
              <a:lnSpc>
                <a:spcPct val="150000"/>
              </a:lnSpc>
            </a:pPr>
            <a:endParaRPr lang="en-AU" dirty="0">
              <a:latin typeface="Calibri" panose="020F0502020204030204" pitchFamily="34" charset="0"/>
              <a:cs typeface="Calibri" panose="020F0502020204030204" pitchFamily="34" charset="0"/>
            </a:endParaRPr>
          </a:p>
          <a:p>
            <a:pPr>
              <a:lnSpc>
                <a:spcPct val="150000"/>
              </a:lnSpc>
            </a:pPr>
            <a:r>
              <a:rPr lang="en-AU" dirty="0">
                <a:latin typeface="Calibri" panose="020F0502020204030204" pitchFamily="34" charset="0"/>
                <a:cs typeface="Calibri" panose="020F0502020204030204" pitchFamily="34" charset="0"/>
              </a:rPr>
              <a:t>Step 7: Now, introduce two additional colours of Play-Doh. Ask students to use these to build a simple astrocyte and a neuron (one of each from each student), each in a different colour so the structures are easy to distinguish. At this point you might want to explain to them that neurons need supporting cells to work, and this is one kind of supporting cell. </a:t>
            </a:r>
          </a:p>
          <a:p>
            <a:pPr>
              <a:lnSpc>
                <a:spcPct val="150000"/>
              </a:lnSpc>
            </a:pPr>
            <a:endParaRPr lang="en-AU" dirty="0">
              <a:latin typeface="Calibri" panose="020F0502020204030204" pitchFamily="34" charset="0"/>
              <a:cs typeface="Calibri" panose="020F0502020204030204" pitchFamily="34" charset="0"/>
            </a:endParaRPr>
          </a:p>
          <a:p>
            <a:pPr>
              <a:lnSpc>
                <a:spcPct val="150000"/>
              </a:lnSpc>
            </a:pPr>
            <a:r>
              <a:rPr lang="en-AU" dirty="0">
                <a:latin typeface="Calibri" panose="020F0502020204030204" pitchFamily="34" charset="0"/>
                <a:cs typeface="Calibri" panose="020F0502020204030204" pitchFamily="34" charset="0"/>
              </a:rPr>
              <a:t>While students are shaping these, take a moment to refine your continuous capillary model at the front of the room (make it longer if you have to). Make sure the endothelial cells are packed tightly with no gaps, so the vessel is ready for the next step—where students will combine their astrocyte, neuron, and capillary to model the blood–brain barrier.</a:t>
            </a:r>
          </a:p>
          <a:p>
            <a:pPr>
              <a:lnSpc>
                <a:spcPct val="150000"/>
              </a:lnSpc>
            </a:pPr>
            <a:endParaRPr lang="en-AU" dirty="0">
              <a:latin typeface="Calibri" panose="020F0502020204030204" pitchFamily="34" charset="0"/>
              <a:cs typeface="Calibri" panose="020F0502020204030204" pitchFamily="34" charset="0"/>
            </a:endParaRPr>
          </a:p>
          <a:p>
            <a:pPr>
              <a:lnSpc>
                <a:spcPct val="150000"/>
              </a:lnSpc>
            </a:pPr>
            <a:r>
              <a:rPr lang="en-AU" dirty="0">
                <a:latin typeface="Calibri" panose="020F0502020204030204" pitchFamily="34" charset="0"/>
                <a:cs typeface="Calibri" panose="020F0502020204030204" pitchFamily="34" charset="0"/>
              </a:rPr>
              <a:t>Step 8: Students have likely built a Play-Doh neuron before, so they will already have a sense of what that structure should look like. The astrocyte, however, may need more guidance. Explain that an astrocyte has a star-like shape, with several branching “arms.”</a:t>
            </a:r>
          </a:p>
          <a:p>
            <a:pPr>
              <a:lnSpc>
                <a:spcPct val="150000"/>
              </a:lnSpc>
            </a:pPr>
            <a:r>
              <a:rPr lang="en-AU" dirty="0">
                <a:latin typeface="Calibri" panose="020F0502020204030204" pitchFamily="34" charset="0"/>
                <a:cs typeface="Calibri" panose="020F0502020204030204" pitchFamily="34" charset="0"/>
              </a:rPr>
              <a:t>Importantly, ask students to make one of the astrocyte’s arms flat—almost like a little “foot (purple structure).</a:t>
            </a:r>
          </a:p>
          <a:p>
            <a:pPr>
              <a:lnSpc>
                <a:spcPct val="150000"/>
              </a:lnSpc>
            </a:pPr>
            <a:endParaRPr lang="en-AU"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5B92504A-F337-4F43-B98E-4D80E6CD8C16}"/>
              </a:ext>
            </a:extLst>
          </p:cNvPr>
          <p:cNvSpPr>
            <a:spLocks noGrp="1"/>
          </p:cNvSpPr>
          <p:nvPr>
            <p:ph type="sldNum" sz="quarter" idx="12"/>
          </p:nvPr>
        </p:nvSpPr>
        <p:spPr/>
        <p:txBody>
          <a:bodyPr/>
          <a:lstStyle/>
          <a:p>
            <a:fld id="{3FC8294F-BDDA-7842-845B-8EB3000F542E}" type="slidenum">
              <a:rPr lang="en-US" smtClean="0"/>
              <a:t>3</a:t>
            </a:fld>
            <a:endParaRPr lang="en-US" dirty="0"/>
          </a:p>
        </p:txBody>
      </p:sp>
      <p:pic>
        <p:nvPicPr>
          <p:cNvPr id="3" name="Picture 2">
            <a:extLst>
              <a:ext uri="{FF2B5EF4-FFF2-40B4-BE49-F238E27FC236}">
                <a16:creationId xmlns:a16="http://schemas.microsoft.com/office/drawing/2014/main" id="{70B28CE9-BCF3-0C2B-7F60-D441B213783D}"/>
              </a:ext>
            </a:extLst>
          </p:cNvPr>
          <p:cNvPicPr>
            <a:picLocks noChangeAspect="1"/>
          </p:cNvPicPr>
          <p:nvPr/>
        </p:nvPicPr>
        <p:blipFill rotWithShape="1">
          <a:blip r:embed="rId2"/>
          <a:srcRect b="37553"/>
          <a:stretch/>
        </p:blipFill>
        <p:spPr>
          <a:xfrm>
            <a:off x="716456" y="9089134"/>
            <a:ext cx="2500561" cy="2776057"/>
          </a:xfrm>
          <a:prstGeom prst="rect">
            <a:avLst/>
          </a:prstGeom>
        </p:spPr>
      </p:pic>
      <p:pic>
        <p:nvPicPr>
          <p:cNvPr id="4" name="Picture 3">
            <a:extLst>
              <a:ext uri="{FF2B5EF4-FFF2-40B4-BE49-F238E27FC236}">
                <a16:creationId xmlns:a16="http://schemas.microsoft.com/office/drawing/2014/main" id="{B9A74FAB-1CF9-F349-DA6C-B5581F1AD428}"/>
              </a:ext>
            </a:extLst>
          </p:cNvPr>
          <p:cNvPicPr>
            <a:picLocks noChangeAspect="1"/>
          </p:cNvPicPr>
          <p:nvPr/>
        </p:nvPicPr>
        <p:blipFill rotWithShape="1">
          <a:blip r:embed="rId3"/>
          <a:srcRect t="22785" b="28607"/>
          <a:stretch/>
        </p:blipFill>
        <p:spPr>
          <a:xfrm>
            <a:off x="4455372" y="8531682"/>
            <a:ext cx="3857625" cy="3333509"/>
          </a:xfrm>
          <a:prstGeom prst="rect">
            <a:avLst/>
          </a:prstGeom>
        </p:spPr>
      </p:pic>
    </p:spTree>
    <p:extLst>
      <p:ext uri="{BB962C8B-B14F-4D97-AF65-F5344CB8AC3E}">
        <p14:creationId xmlns:p14="http://schemas.microsoft.com/office/powerpoint/2010/main" val="221057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5B136-925E-D53D-A863-92B7AD47473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072C20B-E094-E57A-4C08-438D053A9685}"/>
              </a:ext>
            </a:extLst>
          </p:cNvPr>
          <p:cNvSpPr txBox="1"/>
          <p:nvPr/>
        </p:nvSpPr>
        <p:spPr>
          <a:xfrm>
            <a:off x="677910" y="515827"/>
            <a:ext cx="8245380" cy="8774838"/>
          </a:xfrm>
          <a:prstGeom prst="rect">
            <a:avLst/>
          </a:prstGeom>
          <a:noFill/>
        </p:spPr>
        <p:txBody>
          <a:bodyPr wrap="square" rtlCol="0">
            <a:spAutoFit/>
          </a:bodyPr>
          <a:lstStyle/>
          <a:p>
            <a:pPr>
              <a:lnSpc>
                <a:spcPct val="150000"/>
              </a:lnSpc>
            </a:pPr>
            <a:r>
              <a:rPr lang="en-AU" dirty="0">
                <a:latin typeface="Calibri" panose="020F0502020204030204" pitchFamily="34" charset="0"/>
                <a:cs typeface="Calibri" panose="020F0502020204030204" pitchFamily="34" charset="0"/>
              </a:rPr>
              <a:t>Step 9: </a:t>
            </a:r>
          </a:p>
          <a:p>
            <a:pPr marL="285750" indent="-285750">
              <a:lnSpc>
                <a:spcPct val="150000"/>
              </a:lnSpc>
              <a:buFont typeface="Arial" panose="020B0604020202020204" pitchFamily="34" charset="0"/>
              <a:buChar char="•"/>
            </a:pPr>
            <a:r>
              <a:rPr lang="en-AU" dirty="0">
                <a:latin typeface="Calibri" panose="020F0502020204030204" pitchFamily="34" charset="0"/>
                <a:cs typeface="Calibri" panose="020F0502020204030204" pitchFamily="34" charset="0"/>
              </a:rPr>
              <a:t>Lay the capillary flat.</a:t>
            </a:r>
          </a:p>
          <a:p>
            <a:pPr>
              <a:lnSpc>
                <a:spcPct val="150000"/>
              </a:lnSpc>
            </a:pPr>
            <a:r>
              <a:rPr lang="en-AU" dirty="0">
                <a:latin typeface="Calibri" panose="020F0502020204030204" pitchFamily="34" charset="0"/>
                <a:cs typeface="Calibri" panose="020F0502020204030204" pitchFamily="34" charset="0"/>
              </a:rPr>
              <a:t>Make sure your continuous capillary model is resting horizontally on the table so students can easily work around it.</a:t>
            </a:r>
          </a:p>
          <a:p>
            <a:pPr>
              <a:lnSpc>
                <a:spcPct val="150000"/>
              </a:lnSpc>
            </a:pPr>
            <a:endParaRPr lang="en-AU" dirty="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AU" dirty="0">
                <a:latin typeface="Calibri" panose="020F0502020204030204" pitchFamily="34" charset="0"/>
                <a:cs typeface="Calibri" panose="020F0502020204030204" pitchFamily="34" charset="0"/>
              </a:rPr>
              <a:t>Add the astrocyte end-feet.</a:t>
            </a:r>
          </a:p>
          <a:p>
            <a:pPr>
              <a:lnSpc>
                <a:spcPct val="150000"/>
              </a:lnSpc>
            </a:pPr>
            <a:r>
              <a:rPr lang="en-AU" dirty="0">
                <a:latin typeface="Calibri" panose="020F0502020204030204" pitchFamily="34" charset="0"/>
                <a:cs typeface="Calibri" panose="020F0502020204030204" pitchFamily="34" charset="0"/>
              </a:rPr>
              <a:t>Have students place the flattened “feet” of their astrocytes directly onto the surface of the capillary.</a:t>
            </a:r>
          </a:p>
          <a:p>
            <a:pPr>
              <a:lnSpc>
                <a:spcPct val="150000"/>
              </a:lnSpc>
            </a:pPr>
            <a:r>
              <a:rPr lang="en-AU" dirty="0">
                <a:latin typeface="Calibri" panose="020F0502020204030204" pitchFamily="34" charset="0"/>
                <a:cs typeface="Calibri" panose="020F0502020204030204" pitchFamily="34" charset="0"/>
              </a:rPr>
              <a:t>Repeat this along the entire length of the vessel so it looks like multiple astrocytes are wrapping around it.</a:t>
            </a:r>
          </a:p>
          <a:p>
            <a:pPr>
              <a:lnSpc>
                <a:spcPct val="150000"/>
              </a:lnSpc>
            </a:pPr>
            <a:endParaRPr lang="en-AU" dirty="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AU" dirty="0">
                <a:latin typeface="Calibri" panose="020F0502020204030204" pitchFamily="34" charset="0"/>
                <a:cs typeface="Calibri" panose="020F0502020204030204" pitchFamily="34" charset="0"/>
              </a:rPr>
              <a:t>Position the neurons.</a:t>
            </a:r>
          </a:p>
          <a:p>
            <a:pPr>
              <a:lnSpc>
                <a:spcPct val="150000"/>
              </a:lnSpc>
            </a:pPr>
            <a:r>
              <a:rPr lang="en-AU" dirty="0">
                <a:latin typeface="Calibri" panose="020F0502020204030204" pitchFamily="34" charset="0"/>
                <a:cs typeface="Calibri" panose="020F0502020204030204" pitchFamily="34" charset="0"/>
              </a:rPr>
              <a:t>Place each neuron next to its corresponding astrocyte—close enough to show the relationship, but not touching the capillary itself.</a:t>
            </a:r>
          </a:p>
          <a:p>
            <a:pPr>
              <a:lnSpc>
                <a:spcPct val="150000"/>
              </a:lnSpc>
            </a:pPr>
            <a:r>
              <a:rPr lang="en-AU" dirty="0">
                <a:latin typeface="Calibri" panose="020F0502020204030204" pitchFamily="34" charset="0"/>
                <a:cs typeface="Calibri" panose="020F0502020204030204" pitchFamily="34" charset="0"/>
              </a:rPr>
              <a:t>If you wish, check that the neurons are arranged so their axon terminals and dendrites are oriented in a way that shows proper synapsing.</a:t>
            </a:r>
          </a:p>
          <a:p>
            <a:pPr>
              <a:lnSpc>
                <a:spcPct val="150000"/>
              </a:lnSpc>
            </a:pPr>
            <a:endParaRPr lang="en-AU" dirty="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AU" dirty="0">
                <a:latin typeface="Calibri" panose="020F0502020204030204" pitchFamily="34" charset="0"/>
                <a:cs typeface="Calibri" panose="020F0502020204030204" pitchFamily="34" charset="0"/>
              </a:rPr>
              <a:t>Repeat the pattern shown below.</a:t>
            </a:r>
          </a:p>
          <a:p>
            <a:pPr>
              <a:lnSpc>
                <a:spcPct val="150000"/>
              </a:lnSpc>
            </a:pPr>
            <a:r>
              <a:rPr lang="en-AU" dirty="0">
                <a:latin typeface="Calibri" panose="020F0502020204030204" pitchFamily="34" charset="0"/>
                <a:cs typeface="Calibri" panose="020F0502020204030204" pitchFamily="34" charset="0"/>
              </a:rPr>
              <a:t>Continue adding astrocytes and neurons in this sequence until all student-made structures have been incorporated into the model.</a:t>
            </a:r>
          </a:p>
          <a:p>
            <a:pPr>
              <a:lnSpc>
                <a:spcPct val="150000"/>
              </a:lnSpc>
            </a:pPr>
            <a:endParaRPr lang="en-AU"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1BAAD3A8-A59B-71E0-3083-CA6FBCEE18CB}"/>
              </a:ext>
            </a:extLst>
          </p:cNvPr>
          <p:cNvSpPr>
            <a:spLocks noGrp="1"/>
          </p:cNvSpPr>
          <p:nvPr>
            <p:ph type="sldNum" sz="quarter" idx="12"/>
          </p:nvPr>
        </p:nvSpPr>
        <p:spPr/>
        <p:txBody>
          <a:bodyPr/>
          <a:lstStyle/>
          <a:p>
            <a:fld id="{3FC8294F-BDDA-7842-845B-8EB3000F542E}" type="slidenum">
              <a:rPr lang="en-US" smtClean="0"/>
              <a:t>4</a:t>
            </a:fld>
            <a:endParaRPr lang="en-US" dirty="0"/>
          </a:p>
        </p:txBody>
      </p:sp>
      <p:pic>
        <p:nvPicPr>
          <p:cNvPr id="7" name="Picture 6">
            <a:extLst>
              <a:ext uri="{FF2B5EF4-FFF2-40B4-BE49-F238E27FC236}">
                <a16:creationId xmlns:a16="http://schemas.microsoft.com/office/drawing/2014/main" id="{1DAEDCC0-23F7-2D02-C981-0E4F57A6C41E}"/>
              </a:ext>
            </a:extLst>
          </p:cNvPr>
          <p:cNvPicPr>
            <a:picLocks noChangeAspect="1"/>
          </p:cNvPicPr>
          <p:nvPr/>
        </p:nvPicPr>
        <p:blipFill rotWithShape="1">
          <a:blip r:embed="rId2"/>
          <a:srcRect r="28418" b="14093"/>
          <a:stretch/>
        </p:blipFill>
        <p:spPr>
          <a:xfrm>
            <a:off x="2494512" y="9290665"/>
            <a:ext cx="4612175" cy="3113525"/>
          </a:xfrm>
          <a:prstGeom prst="rect">
            <a:avLst/>
          </a:prstGeom>
        </p:spPr>
      </p:pic>
    </p:spTree>
    <p:extLst>
      <p:ext uri="{BB962C8B-B14F-4D97-AF65-F5344CB8AC3E}">
        <p14:creationId xmlns:p14="http://schemas.microsoft.com/office/powerpoint/2010/main" val="104125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32168-6D90-A072-8D8A-D5B860958D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9577E25-CECE-8DD4-3DAB-B23BAE9594CD}"/>
              </a:ext>
            </a:extLst>
          </p:cNvPr>
          <p:cNvSpPr txBox="1"/>
          <p:nvPr/>
        </p:nvSpPr>
        <p:spPr>
          <a:xfrm>
            <a:off x="677910" y="421925"/>
            <a:ext cx="8245380" cy="12280285"/>
          </a:xfrm>
          <a:prstGeom prst="rect">
            <a:avLst/>
          </a:prstGeom>
          <a:noFill/>
        </p:spPr>
        <p:txBody>
          <a:bodyPr wrap="square" rtlCol="0">
            <a:spAutoFit/>
          </a:bodyPr>
          <a:lstStyle/>
          <a:p>
            <a:pPr>
              <a:lnSpc>
                <a:spcPct val="150000"/>
              </a:lnSpc>
            </a:pPr>
            <a:r>
              <a:rPr lang="en-AU" dirty="0">
                <a:latin typeface="Calibri" panose="020F0502020204030204" pitchFamily="34" charset="0"/>
                <a:cs typeface="Calibri" panose="020F0502020204030204" pitchFamily="34" charset="0"/>
              </a:rPr>
              <a:t>Step 10: To finish the activity, recap the model and offer a possible extensions based on the readings below.</a:t>
            </a:r>
          </a:p>
          <a:p>
            <a:pPr>
              <a:lnSpc>
                <a:spcPct val="150000"/>
              </a:lnSpc>
            </a:pPr>
            <a:endParaRPr lang="en-AU" dirty="0">
              <a:latin typeface="Calibri" panose="020F0502020204030204" pitchFamily="34" charset="0"/>
              <a:cs typeface="Calibri" panose="020F0502020204030204" pitchFamily="34" charset="0"/>
            </a:endParaRPr>
          </a:p>
          <a:p>
            <a:pPr>
              <a:lnSpc>
                <a:spcPct val="150000"/>
              </a:lnSpc>
            </a:pPr>
            <a:r>
              <a:rPr lang="en-AU" dirty="0">
                <a:latin typeface="Calibri" panose="020F0502020204030204" pitchFamily="34" charset="0"/>
                <a:cs typeface="Calibri" panose="020F0502020204030204" pitchFamily="34" charset="0"/>
              </a:rPr>
              <a:t>Explain to students that the blood–brain barrier (BBB) exists only in the central nervous system—nowhere else in the body. Emphasize that, in this simplified model, the BBB is formed by two main components: the continuous capillaries and the astrocytes wrapped around them.</a:t>
            </a:r>
          </a:p>
          <a:p>
            <a:pPr>
              <a:lnSpc>
                <a:spcPct val="150000"/>
              </a:lnSpc>
            </a:pPr>
            <a:endParaRPr lang="en-AU" dirty="0">
              <a:latin typeface="Calibri" panose="020F0502020204030204" pitchFamily="34" charset="0"/>
              <a:cs typeface="Calibri" panose="020F0502020204030204" pitchFamily="34" charset="0"/>
            </a:endParaRPr>
          </a:p>
          <a:p>
            <a:pPr>
              <a:lnSpc>
                <a:spcPct val="150000"/>
              </a:lnSpc>
            </a:pPr>
            <a:r>
              <a:rPr lang="en-AU" dirty="0">
                <a:latin typeface="Calibri" panose="020F0502020204030204" pitchFamily="34" charset="0"/>
                <a:cs typeface="Calibri" panose="020F0502020204030204" pitchFamily="34" charset="0"/>
              </a:rPr>
              <a:t>Highlight the functional takeaway: anything moving from the blood into where the neurons are sitting  must pass through the astrocyte first. </a:t>
            </a:r>
          </a:p>
          <a:p>
            <a:pPr>
              <a:lnSpc>
                <a:spcPct val="150000"/>
              </a:lnSpc>
            </a:pPr>
            <a:endParaRPr lang="en-AU" dirty="0">
              <a:latin typeface="Calibri" panose="020F0502020204030204" pitchFamily="34" charset="0"/>
              <a:cs typeface="Calibri" panose="020F0502020204030204" pitchFamily="34" charset="0"/>
            </a:endParaRPr>
          </a:p>
          <a:p>
            <a:pPr>
              <a:lnSpc>
                <a:spcPct val="150000"/>
              </a:lnSpc>
            </a:pPr>
            <a:r>
              <a:rPr lang="en-AU" dirty="0">
                <a:latin typeface="Calibri" panose="020F0502020204030204" pitchFamily="34" charset="0"/>
                <a:cs typeface="Calibri" panose="020F0502020204030204" pitchFamily="34" charset="0"/>
              </a:rPr>
              <a:t>Step 11: Take a photo of your students doing this activity and send it to me at </a:t>
            </a:r>
            <a:r>
              <a:rPr lang="en-AU" dirty="0">
                <a:latin typeface="Calibri" panose="020F0502020204030204" pitchFamily="34" charset="0"/>
                <a:cs typeface="Calibri" panose="020F0502020204030204" pitchFamily="34" charset="0"/>
                <a:hlinkClick r:id="rId2"/>
              </a:rPr>
              <a:t>nbilton@csu.edu.au</a:t>
            </a:r>
            <a:r>
              <a:rPr lang="en-AU" dirty="0">
                <a:latin typeface="Calibri" panose="020F0502020204030204" pitchFamily="34" charset="0"/>
                <a:cs typeface="Calibri" panose="020F0502020204030204" pitchFamily="34" charset="0"/>
              </a:rPr>
              <a:t>. It will really make my day </a:t>
            </a:r>
            <a:r>
              <a:rPr lang="en-AU" dirty="0">
                <a:latin typeface="Calibri" panose="020F0502020204030204" pitchFamily="34" charset="0"/>
                <a:cs typeface="Calibri" panose="020F0502020204030204" pitchFamily="34" charset="0"/>
                <a:sym typeface="Wingdings" pitchFamily="2" charset="2"/>
              </a:rPr>
              <a:t></a:t>
            </a:r>
          </a:p>
          <a:p>
            <a:pPr>
              <a:lnSpc>
                <a:spcPct val="150000"/>
              </a:lnSpc>
            </a:pPr>
            <a:endParaRPr lang="en-US" dirty="0">
              <a:latin typeface="Calibri" panose="020F0502020204030204" pitchFamily="34" charset="0"/>
              <a:cs typeface="Calibri" panose="020F0502020204030204" pitchFamily="34" charset="0"/>
            </a:endParaRPr>
          </a:p>
          <a:p>
            <a:pPr>
              <a:lnSpc>
                <a:spcPct val="150000"/>
              </a:lnSpc>
            </a:pPr>
            <a:r>
              <a:rPr lang="en-US" dirty="0">
                <a:latin typeface="Calibri" panose="020F0502020204030204" pitchFamily="34" charset="0"/>
                <a:cs typeface="Calibri" panose="020F0502020204030204" pitchFamily="34" charset="0"/>
              </a:rPr>
              <a:t>You have probably noticed that I did not include pericytes into my model. I wanted to keep this model as simple as I could. If teaching about the control of blood flow or the roles of different types of pericytes is important to your students, these cells can be added easily to this simple model by using another color of Play-Doh.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Extension resources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Blood Vessels and Endothelial Cells</a:t>
            </a:r>
          </a:p>
          <a:p>
            <a:r>
              <a:rPr lang="en-US"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https://www.ncbi.nlm.nih.gov/books/NBK26848/</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Histology, Blood Vascular System</a:t>
            </a:r>
          </a:p>
          <a:p>
            <a:r>
              <a:rPr lang="en-US"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https://www.ncbi.nlm.nih.gov/books/NBK553217/</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Histology, Capillary</a:t>
            </a:r>
          </a:p>
          <a:p>
            <a:r>
              <a:rPr lang="en-US"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https://www.ncbi.nlm.nih.gov/books/NBK546578/</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What is a pericyte? </a:t>
            </a:r>
          </a:p>
          <a:p>
            <a:r>
              <a:rPr lang="en-AU"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https://pmc.ncbi.nlm.nih.gov/articles/PMC4759679/#:~:text=Keywords:%20Pericyte%2C%20capillary%2C%20cerebral,control%20of%20brain%20blood%20flow</a:t>
            </a:r>
            <a:r>
              <a:rPr lang="en-AU" dirty="0">
                <a:latin typeface="Calibri" panose="020F0502020204030204" pitchFamily="34" charset="0"/>
                <a:cs typeface="Calibri" panose="020F0502020204030204" pitchFamily="34" charset="0"/>
              </a:rPr>
              <a:t>.</a:t>
            </a:r>
          </a:p>
          <a:p>
            <a:endParaRPr lang="en-AU"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BA17908-2F8E-5A5F-F96C-4E328D278B46}"/>
              </a:ext>
            </a:extLst>
          </p:cNvPr>
          <p:cNvSpPr>
            <a:spLocks noGrp="1"/>
          </p:cNvSpPr>
          <p:nvPr>
            <p:ph type="sldNum" sz="quarter" idx="12"/>
          </p:nvPr>
        </p:nvSpPr>
        <p:spPr/>
        <p:txBody>
          <a:bodyPr/>
          <a:lstStyle/>
          <a:p>
            <a:fld id="{3FC8294F-BDDA-7842-845B-8EB3000F542E}" type="slidenum">
              <a:rPr lang="en-US" smtClean="0"/>
              <a:t>5</a:t>
            </a:fld>
            <a:endParaRPr lang="en-US"/>
          </a:p>
        </p:txBody>
      </p:sp>
    </p:spTree>
    <p:extLst>
      <p:ext uri="{BB962C8B-B14F-4D97-AF65-F5344CB8AC3E}">
        <p14:creationId xmlns:p14="http://schemas.microsoft.com/office/powerpoint/2010/main" val="40165038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5595F71-6BD6-544B-A392-719A358F4C8A}" vid="{76BB815C-796B-464B-AFD1-003109D177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529</TotalTime>
  <Words>1169</Words>
  <Application>Microsoft Macintosh PowerPoint</Application>
  <PresentationFormat>A3 Paper (297x420 mm)</PresentationFormat>
  <Paragraphs>78</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Bilton, Natalia</dc:creator>
  <cp:lastModifiedBy>Bilton, Natalia</cp:lastModifiedBy>
  <cp:revision>26</cp:revision>
  <dcterms:created xsi:type="dcterms:W3CDTF">2025-11-25T03:28:28Z</dcterms:created>
  <dcterms:modified xsi:type="dcterms:W3CDTF">2025-12-01T00:39:09Z</dcterms:modified>
</cp:coreProperties>
</file>